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Alice" charset="1" panose="00000500000000000000"/>
      <p:regular r:id="rId24"/>
    </p:embeddedFont>
    <p:embeddedFont>
      <p:font typeface="Alice Bold" charset="1" panose="00000500000000000000"/>
      <p:regular r:id="rId25"/>
    </p:embeddedFont>
    <p:embeddedFont>
      <p:font typeface="Alice Italics" charset="1" panose="00000500000000000000"/>
      <p:regular r:id="rId26"/>
    </p:embeddedFont>
    <p:embeddedFont>
      <p:font typeface="Alice Bold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jpe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0.jpeg" Type="http://schemas.openxmlformats.org/officeDocument/2006/relationships/image"/><Relationship Id="rId4" Target="../media/image68.jpeg" Type="http://schemas.openxmlformats.org/officeDocument/2006/relationships/image"/><Relationship Id="rId5" Target="../media/image53.png" Type="http://schemas.openxmlformats.org/officeDocument/2006/relationships/image"/><Relationship Id="rId6" Target="../media/image69.png" Type="http://schemas.openxmlformats.org/officeDocument/2006/relationships/image"/><Relationship Id="rId7" Target="../media/image47.jpeg" Type="http://schemas.openxmlformats.org/officeDocument/2006/relationships/image"/><Relationship Id="rId8" Target="../media/image7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57.png" Type="http://schemas.openxmlformats.org/officeDocument/2006/relationships/image"/><Relationship Id="rId4" Target="../media/image72.jpeg" Type="http://schemas.openxmlformats.org/officeDocument/2006/relationships/image"/><Relationship Id="rId5" Target="../media/image49.png" Type="http://schemas.openxmlformats.org/officeDocument/2006/relationships/image"/><Relationship Id="rId6" Target="../media/image47.jpeg" Type="http://schemas.openxmlformats.org/officeDocument/2006/relationships/image"/><Relationship Id="rId7" Target="../media/image73.jpeg" Type="http://schemas.openxmlformats.org/officeDocument/2006/relationships/image"/><Relationship Id="rId8" Target="../media/image54.jpeg" Type="http://schemas.openxmlformats.org/officeDocument/2006/relationships/image"/><Relationship Id="rId9" Target="../media/image74.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1844908">
            <a:off x="12395032" y="1204893"/>
            <a:ext cx="7087456" cy="12470359"/>
            <a:chOff x="0" y="0"/>
            <a:chExt cx="660400" cy="1161972"/>
          </a:xfrm>
        </p:grpSpPr>
        <p:sp>
          <p:nvSpPr>
            <p:cNvPr name="Freeform 3" id="3"/>
            <p:cNvSpPr/>
            <p:nvPr/>
          </p:nvSpPr>
          <p:spPr>
            <a:xfrm flipH="false" flipV="false" rot="0">
              <a:off x="0" y="0"/>
              <a:ext cx="660400" cy="1161972"/>
            </a:xfrm>
            <a:custGeom>
              <a:avLst/>
              <a:gdLst/>
              <a:ahLst/>
              <a:cxnLst/>
              <a:rect r="r" b="b" t="t" l="l"/>
              <a:pathLst>
                <a:path h="116197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258"/>
                  </a:cubicBezTo>
                  <a:lnTo>
                    <a:pt x="660400" y="1161972"/>
                  </a:lnTo>
                  <a:lnTo>
                    <a:pt x="0" y="1161972"/>
                  </a:lnTo>
                  <a:lnTo>
                    <a:pt x="0" y="336871"/>
                  </a:lnTo>
                  <a:cubicBezTo>
                    <a:pt x="1782" y="185660"/>
                    <a:pt x="93019" y="64045"/>
                    <a:pt x="220252" y="19070"/>
                  </a:cubicBezTo>
                  <a:close/>
                </a:path>
              </a:pathLst>
            </a:custGeom>
            <a:solidFill>
              <a:srgbClr val="E0B15E"/>
            </a:solidFill>
          </p:spPr>
        </p:sp>
        <p:sp>
          <p:nvSpPr>
            <p:cNvPr name="TextBox 4" id="4"/>
            <p:cNvSpPr txBox="true"/>
            <p:nvPr/>
          </p:nvSpPr>
          <p:spPr>
            <a:xfrm>
              <a:off x="0" y="98425"/>
              <a:ext cx="660400" cy="1063547"/>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808019" y="8563205"/>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8" id="8"/>
          <p:cNvSpPr txBox="true"/>
          <p:nvPr/>
        </p:nvSpPr>
        <p:spPr>
          <a:xfrm rot="0">
            <a:off x="1289381" y="3351373"/>
            <a:ext cx="9587788" cy="2686050"/>
          </a:xfrm>
          <a:prstGeom prst="rect">
            <a:avLst/>
          </a:prstGeom>
        </p:spPr>
        <p:txBody>
          <a:bodyPr anchor="t" rtlCol="false" tIns="0" lIns="0" bIns="0" rIns="0">
            <a:spAutoFit/>
          </a:bodyPr>
          <a:lstStyle/>
          <a:p>
            <a:pPr>
              <a:lnSpc>
                <a:spcPts val="10598"/>
              </a:lnSpc>
            </a:pPr>
            <a:r>
              <a:rPr lang="en-US" sz="8831">
                <a:solidFill>
                  <a:srgbClr val="2B1511"/>
                </a:solidFill>
                <a:latin typeface="Canva Sans Bold"/>
              </a:rPr>
              <a:t>LDPC DECODING FOR 5G NR</a:t>
            </a:r>
          </a:p>
        </p:txBody>
      </p:sp>
      <p:grpSp>
        <p:nvGrpSpPr>
          <p:cNvPr name="Group 9" id="9"/>
          <p:cNvGrpSpPr/>
          <p:nvPr/>
        </p:nvGrpSpPr>
        <p:grpSpPr>
          <a:xfrm rot="0">
            <a:off x="5146139" y="-572397"/>
            <a:ext cx="1144795" cy="11447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2" id="12"/>
          <p:cNvGrpSpPr/>
          <p:nvPr/>
        </p:nvGrpSpPr>
        <p:grpSpPr>
          <a:xfrm rot="0">
            <a:off x="16707776" y="230133"/>
            <a:ext cx="684529" cy="6845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5" id="15"/>
          <p:cNvGrpSpPr/>
          <p:nvPr/>
        </p:nvGrpSpPr>
        <p:grpSpPr>
          <a:xfrm rot="0">
            <a:off x="11625950" y="2148399"/>
            <a:ext cx="5990201" cy="59902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
        <p:nvSpPr>
          <p:cNvPr name="TextBox 18" id="18"/>
          <p:cNvSpPr txBox="true"/>
          <p:nvPr/>
        </p:nvSpPr>
        <p:spPr>
          <a:xfrm rot="0">
            <a:off x="1393343" y="6585166"/>
            <a:ext cx="8312005" cy="506790"/>
          </a:xfrm>
          <a:prstGeom prst="rect">
            <a:avLst/>
          </a:prstGeom>
        </p:spPr>
        <p:txBody>
          <a:bodyPr anchor="t" rtlCol="false" tIns="0" lIns="0" bIns="0" rIns="0">
            <a:spAutoFit/>
          </a:bodyPr>
          <a:lstStyle/>
          <a:p>
            <a:pPr>
              <a:lnSpc>
                <a:spcPts val="4159"/>
              </a:lnSpc>
            </a:pPr>
            <a:r>
              <a:rPr lang="en-US" sz="2970">
                <a:solidFill>
                  <a:srgbClr val="000000"/>
                </a:solidFill>
                <a:latin typeface="DM Sans"/>
              </a:rPr>
              <a:t>Lab Group - 1, Sub Group - 3</a:t>
            </a:r>
          </a:p>
        </p:txBody>
      </p:sp>
      <p:sp>
        <p:nvSpPr>
          <p:cNvPr name="TextBox 19" id="19"/>
          <p:cNvSpPr txBox="true"/>
          <p:nvPr/>
        </p:nvSpPr>
        <p:spPr>
          <a:xfrm rot="0">
            <a:off x="1401626" y="2998039"/>
            <a:ext cx="1888784" cy="381147"/>
          </a:xfrm>
          <a:prstGeom prst="rect">
            <a:avLst/>
          </a:prstGeom>
        </p:spPr>
        <p:txBody>
          <a:bodyPr anchor="t" rtlCol="false" tIns="0" lIns="0" bIns="0" rIns="0">
            <a:spAutoFit/>
          </a:bodyPr>
          <a:lstStyle/>
          <a:p>
            <a:pPr>
              <a:lnSpc>
                <a:spcPts val="3027"/>
              </a:lnSpc>
            </a:pPr>
            <a:r>
              <a:rPr lang="en-US" sz="2461" spc="-49">
                <a:solidFill>
                  <a:srgbClr val="2B1511"/>
                </a:solidFill>
                <a:latin typeface="DM Sans Bold"/>
              </a:rPr>
              <a:t>CT-216</a:t>
            </a:r>
          </a:p>
        </p:txBody>
      </p:sp>
      <p:sp>
        <p:nvSpPr>
          <p:cNvPr name="TextBox 20" id="20"/>
          <p:cNvSpPr txBox="true"/>
          <p:nvPr/>
        </p:nvSpPr>
        <p:spPr>
          <a:xfrm rot="0">
            <a:off x="1401626" y="7440073"/>
            <a:ext cx="5383463" cy="696234"/>
          </a:xfrm>
          <a:prstGeom prst="rect">
            <a:avLst/>
          </a:prstGeom>
        </p:spPr>
        <p:txBody>
          <a:bodyPr anchor="t" rtlCol="false" tIns="0" lIns="0" bIns="0" rIns="0">
            <a:spAutoFit/>
          </a:bodyPr>
          <a:lstStyle/>
          <a:p>
            <a:pPr>
              <a:lnSpc>
                <a:spcPts val="2781"/>
              </a:lnSpc>
            </a:pPr>
            <a:r>
              <a:rPr lang="en-US" sz="2261" spc="-45">
                <a:solidFill>
                  <a:srgbClr val="2B1511"/>
                </a:solidFill>
                <a:latin typeface="DM Sans"/>
              </a:rPr>
              <a:t>Under Guidance of : Prof. Yash Vasavda</a:t>
            </a:r>
          </a:p>
          <a:p>
            <a:pPr>
              <a:lnSpc>
                <a:spcPts val="2781"/>
              </a:lnSpc>
            </a:pPr>
            <a:r>
              <a:rPr lang="en-US" sz="2261" spc="-45">
                <a:solidFill>
                  <a:srgbClr val="2B1511"/>
                </a:solidFill>
                <a:latin typeface="DM Sans"/>
              </a:rPr>
              <a:t>Mentor TA: Mr. Harshneel</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35222"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CODERATE MATCHING EXAMPLE</a:t>
              </a:r>
            </a:p>
          </p:txBody>
        </p:sp>
      </p:grpSp>
      <p:sp>
        <p:nvSpPr>
          <p:cNvPr name="TextBox 8" id="8"/>
          <p:cNvSpPr txBox="true"/>
          <p:nvPr/>
        </p:nvSpPr>
        <p:spPr>
          <a:xfrm rot="0">
            <a:off x="5197585" y="2612822"/>
            <a:ext cx="13090415" cy="6263640"/>
          </a:xfrm>
          <a:prstGeom prst="rect">
            <a:avLst/>
          </a:prstGeom>
        </p:spPr>
        <p:txBody>
          <a:bodyPr anchor="t" rtlCol="false" tIns="0" lIns="0" bIns="0" rIns="0">
            <a:spAutoFit/>
          </a:bodyPr>
          <a:lstStyle/>
          <a:p>
            <a:pPr algn="ctr">
              <a:lnSpc>
                <a:spcPts val="3359"/>
              </a:lnSpc>
            </a:pPr>
          </a:p>
          <a:p>
            <a:pPr marL="518160" indent="-259080" lvl="1">
              <a:lnSpc>
                <a:spcPts val="3359"/>
              </a:lnSpc>
              <a:buFont typeface="Arial"/>
              <a:buChar char="•"/>
            </a:pPr>
            <a:r>
              <a:rPr lang="en-US" sz="2400">
                <a:solidFill>
                  <a:srgbClr val="000000"/>
                </a:solidFill>
                <a:latin typeface="Canva Sans"/>
              </a:rPr>
              <a:t>Suppose we have a 46 X 68 Base matrix and we want a code rate of 2/3.</a:t>
            </a:r>
          </a:p>
          <a:p>
            <a:pPr marL="518160" indent="-259080" lvl="1">
              <a:lnSpc>
                <a:spcPts val="3359"/>
              </a:lnSpc>
              <a:buFont typeface="Arial"/>
              <a:buChar char="•"/>
            </a:pPr>
            <a:r>
              <a:rPr lang="en-US" sz="2400">
                <a:solidFill>
                  <a:srgbClr val="000000"/>
                </a:solidFill>
                <a:latin typeface="Canva Sans"/>
              </a:rPr>
              <a:t>So, n = 68, m= 46, x = 2, y = 3. Putting these values in the previous equation and solving for a, we get a = 33.</a:t>
            </a:r>
          </a:p>
          <a:p>
            <a:pPr marL="518160" indent="-259080" lvl="1">
              <a:lnSpc>
                <a:spcPts val="3359"/>
              </a:lnSpc>
              <a:buFont typeface="Arial"/>
              <a:buChar char="•"/>
            </a:pPr>
            <a:r>
              <a:rPr lang="en-US" sz="2400">
                <a:solidFill>
                  <a:srgbClr val="000000"/>
                </a:solidFill>
                <a:latin typeface="Canva Sans"/>
              </a:rPr>
              <a:t>So, now we have to transmit 66z - 33z = 33z bits in all.</a:t>
            </a:r>
          </a:p>
          <a:p>
            <a:pPr marL="518160" indent="-259080" lvl="1">
              <a:lnSpc>
                <a:spcPts val="3359"/>
              </a:lnSpc>
              <a:buFont typeface="Arial"/>
              <a:buChar char="•"/>
            </a:pPr>
            <a:r>
              <a:rPr lang="en-US" sz="2400">
                <a:solidFill>
                  <a:srgbClr val="000000"/>
                </a:solidFill>
                <a:latin typeface="Canva Sans"/>
              </a:rPr>
              <a:t>Out of these 33z bits, 20z are message bits. Thus, we send  13z parity bits.</a:t>
            </a:r>
          </a:p>
          <a:p>
            <a:pPr marL="518160" indent="-259080" lvl="1">
              <a:lnSpc>
                <a:spcPts val="3359"/>
              </a:lnSpc>
              <a:buFont typeface="Arial"/>
              <a:buChar char="•"/>
            </a:pPr>
            <a:r>
              <a:rPr lang="en-US" sz="2400">
                <a:solidFill>
                  <a:srgbClr val="000000"/>
                </a:solidFill>
                <a:latin typeface="Canva Sans"/>
              </a:rPr>
              <a:t>Number of rows of B matrix used  =  13 rows</a:t>
            </a:r>
          </a:p>
          <a:p>
            <a:pPr marL="518160" indent="-259080" lvl="1">
              <a:lnSpc>
                <a:spcPts val="3359"/>
              </a:lnSpc>
              <a:buFont typeface="Arial"/>
              <a:buChar char="•"/>
            </a:pPr>
            <a:r>
              <a:rPr lang="en-US" sz="2400">
                <a:solidFill>
                  <a:srgbClr val="000000"/>
                </a:solidFill>
                <a:latin typeface="Canva Sans"/>
              </a:rPr>
              <a:t>Number of columns of B matrix used = 33 + 2 = 35</a:t>
            </a:r>
          </a:p>
          <a:p>
            <a:pPr marL="518160" indent="-259080" lvl="1">
              <a:lnSpc>
                <a:spcPts val="3359"/>
              </a:lnSpc>
              <a:buFont typeface="Arial"/>
              <a:buChar char="•"/>
            </a:pPr>
            <a:r>
              <a:rPr lang="en-US" sz="2400">
                <a:solidFill>
                  <a:srgbClr val="000000"/>
                </a:solidFill>
                <a:latin typeface="Canva Sans"/>
              </a:rPr>
              <a:t>So, for a code rate of 2/3 we use 13 X 35 entries of the B matrix.</a:t>
            </a:r>
          </a:p>
          <a:p>
            <a:pPr>
              <a:lnSpc>
                <a:spcPts val="3359"/>
              </a:lnSpc>
            </a:pPr>
            <a:r>
              <a:rPr lang="en-US" sz="2400">
                <a:solidFill>
                  <a:srgbClr val="000000"/>
                </a:solidFill>
                <a:latin typeface="Canva Sans"/>
              </a:rPr>
              <a:t> </a:t>
            </a:r>
          </a:p>
          <a:p>
            <a:pPr>
              <a:lnSpc>
                <a:spcPts val="3359"/>
              </a:lnSpc>
            </a:pPr>
          </a:p>
          <a:p>
            <a:pPr>
              <a:lnSpc>
                <a:spcPts val="3359"/>
              </a:lnSpc>
            </a:pPr>
            <a:r>
              <a:rPr lang="en-US" sz="2400">
                <a:solidFill>
                  <a:srgbClr val="000000"/>
                </a:solidFill>
                <a:latin typeface="Canva Sans"/>
              </a:rPr>
              <a:t>             </a:t>
            </a:r>
          </a:p>
          <a:p>
            <a:pPr>
              <a:lnSpc>
                <a:spcPts val="3359"/>
              </a:lnSpc>
            </a:pPr>
          </a:p>
          <a:p>
            <a:pPr>
              <a:lnSpc>
                <a:spcPts val="3359"/>
              </a:lnSpc>
            </a:pPr>
            <a:r>
              <a:rPr lang="en-US" sz="2400">
                <a:solidFill>
                  <a:srgbClr val="000000"/>
                </a:solidFill>
                <a:latin typeface="Canva Sans"/>
              </a:rPr>
              <a:t>                 </a:t>
            </a:r>
          </a:p>
          <a:p>
            <a:pPr>
              <a:lnSpc>
                <a:spcPts val="3359"/>
              </a:lnSpc>
            </a:pPr>
          </a:p>
        </p:txBody>
      </p:sp>
      <p:grpSp>
        <p:nvGrpSpPr>
          <p:cNvPr name="Group 9" id="9"/>
          <p:cNvGrpSpPr/>
          <p:nvPr/>
        </p:nvGrpSpPr>
        <p:grpSpPr>
          <a:xfrm rot="0">
            <a:off x="5842471" y="7137350"/>
            <a:ext cx="6598652" cy="2120950"/>
            <a:chOff x="0" y="0"/>
            <a:chExt cx="1737916" cy="558604"/>
          </a:xfrm>
        </p:grpSpPr>
        <p:sp>
          <p:nvSpPr>
            <p:cNvPr name="Freeform 10" id="10"/>
            <p:cNvSpPr/>
            <p:nvPr/>
          </p:nvSpPr>
          <p:spPr>
            <a:xfrm flipH="false" flipV="false" rot="0">
              <a:off x="0" y="0"/>
              <a:ext cx="1737916" cy="558604"/>
            </a:xfrm>
            <a:custGeom>
              <a:avLst/>
              <a:gdLst/>
              <a:ahLst/>
              <a:cxnLst/>
              <a:rect r="r" b="b" t="t" l="l"/>
              <a:pathLst>
                <a:path h="558604" w="1737916">
                  <a:moveTo>
                    <a:pt x="0" y="0"/>
                  </a:moveTo>
                  <a:lnTo>
                    <a:pt x="1737916" y="0"/>
                  </a:lnTo>
                  <a:lnTo>
                    <a:pt x="1737916" y="558604"/>
                  </a:lnTo>
                  <a:lnTo>
                    <a:pt x="0" y="558604"/>
                  </a:lnTo>
                  <a:close/>
                </a:path>
              </a:pathLst>
            </a:custGeom>
            <a:solidFill>
              <a:srgbClr val="A4D6A8"/>
            </a:solidFill>
          </p:spPr>
        </p:sp>
        <p:sp>
          <p:nvSpPr>
            <p:cNvPr name="TextBox 11" id="11"/>
            <p:cNvSpPr txBox="true"/>
            <p:nvPr/>
          </p:nvSpPr>
          <p:spPr>
            <a:xfrm>
              <a:off x="0" y="-28575"/>
              <a:ext cx="1737916" cy="587179"/>
            </a:xfrm>
            <a:prstGeom prst="rect">
              <a:avLst/>
            </a:prstGeom>
          </p:spPr>
          <p:txBody>
            <a:bodyPr anchor="ctr" rtlCol="false" tIns="50800" lIns="50800" bIns="50800" rIns="50800"/>
            <a:lstStyle/>
            <a:p>
              <a:pPr algn="ctr">
                <a:lnSpc>
                  <a:spcPts val="2590"/>
                </a:lnSpc>
              </a:pPr>
            </a:p>
          </p:txBody>
        </p:sp>
      </p:grpSp>
      <p:sp>
        <p:nvSpPr>
          <p:cNvPr name="AutoShape 12" id="12"/>
          <p:cNvSpPr/>
          <p:nvPr/>
        </p:nvSpPr>
        <p:spPr>
          <a:xfrm>
            <a:off x="5842471" y="6753796"/>
            <a:ext cx="6598652" cy="0"/>
          </a:xfrm>
          <a:prstGeom prst="line">
            <a:avLst/>
          </a:prstGeom>
          <a:ln cap="flat" w="38100">
            <a:solidFill>
              <a:srgbClr val="000000"/>
            </a:solidFill>
            <a:prstDash val="solid"/>
            <a:headEnd type="arrow" len="sm" w="med"/>
            <a:tailEnd type="arrow" len="sm" w="med"/>
          </a:ln>
        </p:spPr>
      </p:sp>
      <p:sp>
        <p:nvSpPr>
          <p:cNvPr name="AutoShape 13" id="13"/>
          <p:cNvSpPr/>
          <p:nvPr/>
        </p:nvSpPr>
        <p:spPr>
          <a:xfrm>
            <a:off x="5216635" y="7137350"/>
            <a:ext cx="0" cy="2120950"/>
          </a:xfrm>
          <a:prstGeom prst="line">
            <a:avLst/>
          </a:prstGeom>
          <a:ln cap="flat" w="38100">
            <a:solidFill>
              <a:srgbClr val="000000"/>
            </a:solidFill>
            <a:prstDash val="solid"/>
            <a:headEnd type="arrow" len="sm" w="med"/>
            <a:tailEnd type="arrow" len="sm" w="med"/>
          </a:ln>
        </p:spPr>
      </p:sp>
      <p:sp>
        <p:nvSpPr>
          <p:cNvPr name="TextBox 14" id="14"/>
          <p:cNvSpPr txBox="true"/>
          <p:nvPr/>
        </p:nvSpPr>
        <p:spPr>
          <a:xfrm rot="0">
            <a:off x="8850451" y="6448361"/>
            <a:ext cx="291346"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68</a:t>
            </a:r>
          </a:p>
        </p:txBody>
      </p:sp>
      <p:sp>
        <p:nvSpPr>
          <p:cNvPr name="TextBox 15" id="15"/>
          <p:cNvSpPr txBox="true"/>
          <p:nvPr/>
        </p:nvSpPr>
        <p:spPr>
          <a:xfrm rot="0">
            <a:off x="4297235" y="8030820"/>
            <a:ext cx="290155"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46</a:t>
            </a:r>
          </a:p>
        </p:txBody>
      </p:sp>
      <p:sp>
        <p:nvSpPr>
          <p:cNvPr name="AutoShape 16" id="16"/>
          <p:cNvSpPr/>
          <p:nvPr/>
        </p:nvSpPr>
        <p:spPr>
          <a:xfrm flipV="true">
            <a:off x="5842471" y="8006906"/>
            <a:ext cx="3300428" cy="33439"/>
          </a:xfrm>
          <a:prstGeom prst="line">
            <a:avLst/>
          </a:prstGeom>
          <a:ln cap="flat" w="38100">
            <a:solidFill>
              <a:srgbClr val="000000"/>
            </a:solidFill>
            <a:prstDash val="solid"/>
            <a:headEnd type="none" len="sm" w="sm"/>
            <a:tailEnd type="none" len="sm" w="sm"/>
          </a:ln>
        </p:spPr>
      </p:sp>
      <p:sp>
        <p:nvSpPr>
          <p:cNvPr name="AutoShape 17" id="17"/>
          <p:cNvSpPr/>
          <p:nvPr/>
        </p:nvSpPr>
        <p:spPr>
          <a:xfrm>
            <a:off x="9141796" y="7137350"/>
            <a:ext cx="2204" cy="869556"/>
          </a:xfrm>
          <a:prstGeom prst="line">
            <a:avLst/>
          </a:prstGeom>
          <a:ln cap="flat" w="38100">
            <a:solidFill>
              <a:srgbClr val="000000"/>
            </a:solidFill>
            <a:prstDash val="solid"/>
            <a:headEnd type="none" len="sm" w="sm"/>
            <a:tailEnd type="none" len="sm" w="sm"/>
          </a:ln>
        </p:spPr>
      </p:sp>
      <p:sp>
        <p:nvSpPr>
          <p:cNvPr name="TextBox 18" id="18"/>
          <p:cNvSpPr txBox="true"/>
          <p:nvPr/>
        </p:nvSpPr>
        <p:spPr>
          <a:xfrm rot="0">
            <a:off x="7557388" y="8030820"/>
            <a:ext cx="281940"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35</a:t>
            </a:r>
          </a:p>
        </p:txBody>
      </p:sp>
      <p:sp>
        <p:nvSpPr>
          <p:cNvPr name="TextBox 19" id="19"/>
          <p:cNvSpPr txBox="true"/>
          <p:nvPr/>
        </p:nvSpPr>
        <p:spPr>
          <a:xfrm rot="0">
            <a:off x="9242739" y="7449362"/>
            <a:ext cx="209193"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13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35222"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ENCODING USING BASE MATRIX</a:t>
              </a:r>
            </a:p>
          </p:txBody>
        </p:sp>
      </p:grpSp>
      <p:sp>
        <p:nvSpPr>
          <p:cNvPr name="TextBox 8" id="8"/>
          <p:cNvSpPr txBox="true"/>
          <p:nvPr/>
        </p:nvSpPr>
        <p:spPr>
          <a:xfrm rot="0">
            <a:off x="5197585" y="2612822"/>
            <a:ext cx="13090415" cy="45872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Canva Sans"/>
              </a:rPr>
              <a:t>We exploit the structure of the base matrix to do the encoding.</a:t>
            </a:r>
          </a:p>
          <a:p>
            <a:pPr marL="518160" indent="-259080" lvl="1">
              <a:lnSpc>
                <a:spcPts val="3359"/>
              </a:lnSpc>
              <a:buFont typeface="Arial"/>
              <a:buChar char="•"/>
            </a:pPr>
            <a:r>
              <a:rPr lang="en-US" sz="2400">
                <a:solidFill>
                  <a:srgbClr val="000000"/>
                </a:solidFill>
                <a:latin typeface="Canva Sans"/>
              </a:rPr>
              <a:t>The main idea behind the decoding is that all the parity bits greater than equal to 5 can be obtained simply by solving a linear equation because of the structure of the matrix.</a:t>
            </a:r>
          </a:p>
          <a:p>
            <a:pPr marL="518160" indent="-259080" lvl="1">
              <a:lnSpc>
                <a:spcPts val="3359"/>
              </a:lnSpc>
              <a:buFont typeface="Arial"/>
              <a:buChar char="•"/>
            </a:pPr>
            <a:r>
              <a:rPr lang="en-US" sz="2400">
                <a:solidFill>
                  <a:srgbClr val="000000"/>
                </a:solidFill>
                <a:latin typeface="Canva Sans"/>
              </a:rPr>
              <a:t>To find the first four bits, we need to solve 4 equations simultaneously. This calculation is made easy due to the double-diagonal structure of the matrix.</a:t>
            </a:r>
          </a:p>
          <a:p>
            <a:pPr marL="518160" indent="-259080" lvl="1">
              <a:lnSpc>
                <a:spcPts val="3359"/>
              </a:lnSpc>
              <a:buFont typeface="Arial"/>
              <a:buChar char="•"/>
            </a:pPr>
            <a:r>
              <a:rPr lang="en-US" sz="2400">
                <a:solidFill>
                  <a:srgbClr val="000000"/>
                </a:solidFill>
                <a:latin typeface="Canva Sans"/>
              </a:rPr>
              <a:t>We will consider an example to understand the encoding:</a:t>
            </a:r>
          </a:p>
          <a:p>
            <a:pPr marL="1036320" indent="-345440" lvl="2">
              <a:lnSpc>
                <a:spcPts val="3359"/>
              </a:lnSpc>
              <a:buFont typeface="Arial"/>
              <a:buChar char="⚬"/>
            </a:pPr>
            <a:r>
              <a:rPr lang="en-US" sz="2400">
                <a:solidFill>
                  <a:srgbClr val="000000"/>
                </a:solidFill>
                <a:latin typeface="Canva Sans"/>
              </a:rPr>
              <a:t>We have a message vector m = [m1 m2 m3 m4 m5]</a:t>
            </a:r>
          </a:p>
          <a:p>
            <a:pPr marL="1036320" indent="-345440" lvl="2">
              <a:lnSpc>
                <a:spcPts val="3359"/>
              </a:lnSpc>
              <a:buFont typeface="Arial"/>
              <a:buChar char="⚬"/>
            </a:pPr>
            <a:r>
              <a:rPr lang="en-US" sz="2400">
                <a:solidFill>
                  <a:srgbClr val="000000"/>
                </a:solidFill>
                <a:latin typeface="Canva Sans"/>
              </a:rPr>
              <a:t>4 parity bits are added to this vector which are [p1 p2 p3 p4]</a:t>
            </a:r>
          </a:p>
          <a:p>
            <a:pPr marL="1036320" indent="-345440" lvl="2">
              <a:lnSpc>
                <a:spcPts val="3359"/>
              </a:lnSpc>
              <a:buFont typeface="Arial"/>
              <a:buChar char="⚬"/>
            </a:pPr>
            <a:r>
              <a:rPr lang="en-US" sz="2400">
                <a:solidFill>
                  <a:srgbClr val="000000"/>
                </a:solidFill>
                <a:latin typeface="Canva Sans"/>
              </a:rPr>
              <a:t>Codeword = [c1 c2 c3 c4 c5 c6 c7 c8 c9]</a:t>
            </a:r>
          </a:p>
          <a:p>
            <a:pPr marL="518160" indent="-259080" lvl="1">
              <a:lnSpc>
                <a:spcPts val="3359"/>
              </a:lnSpc>
              <a:buFont typeface="Arial"/>
              <a:buChar char="•"/>
            </a:pPr>
            <a:r>
              <a:rPr lang="en-US" sz="2400">
                <a:solidFill>
                  <a:srgbClr val="000000"/>
                </a:solidFill>
                <a:latin typeface="Canva Sans"/>
              </a:rPr>
              <a:t>The base matrix is given as follows:</a:t>
            </a:r>
          </a:p>
        </p:txBody>
      </p:sp>
      <p:sp>
        <p:nvSpPr>
          <p:cNvPr name="Freeform 9" id="9"/>
          <p:cNvSpPr/>
          <p:nvPr/>
        </p:nvSpPr>
        <p:spPr>
          <a:xfrm flipH="false" flipV="false" rot="0">
            <a:off x="5386653" y="7380941"/>
            <a:ext cx="7514695" cy="2665881"/>
          </a:xfrm>
          <a:custGeom>
            <a:avLst/>
            <a:gdLst/>
            <a:ahLst/>
            <a:cxnLst/>
            <a:rect r="r" b="b" t="t" l="l"/>
            <a:pathLst>
              <a:path h="2665881" w="7514695">
                <a:moveTo>
                  <a:pt x="0" y="0"/>
                </a:moveTo>
                <a:lnTo>
                  <a:pt x="7514694" y="0"/>
                </a:lnTo>
                <a:lnTo>
                  <a:pt x="7514694" y="2665881"/>
                </a:lnTo>
                <a:lnTo>
                  <a:pt x="0" y="2665881"/>
                </a:lnTo>
                <a:lnTo>
                  <a:pt x="0" y="0"/>
                </a:lnTo>
                <a:close/>
              </a:path>
            </a:pathLst>
          </a:custGeom>
          <a:blipFill>
            <a:blip r:embed="rId2"/>
            <a:stretch>
              <a:fillRect l="0" t="0" r="0" b="0"/>
            </a:stretch>
          </a:blipFill>
        </p:spPr>
      </p:sp>
      <p:grpSp>
        <p:nvGrpSpPr>
          <p:cNvPr name="Group 10" id="10"/>
          <p:cNvGrpSpPr/>
          <p:nvPr/>
        </p:nvGrpSpPr>
        <p:grpSpPr>
          <a:xfrm rot="0">
            <a:off x="10205262" y="7456270"/>
            <a:ext cx="2420076" cy="2515223"/>
            <a:chOff x="0" y="0"/>
            <a:chExt cx="637386" cy="662445"/>
          </a:xfrm>
        </p:grpSpPr>
        <p:sp>
          <p:nvSpPr>
            <p:cNvPr name="Freeform 11" id="11"/>
            <p:cNvSpPr/>
            <p:nvPr/>
          </p:nvSpPr>
          <p:spPr>
            <a:xfrm flipH="false" flipV="false" rot="0">
              <a:off x="0" y="0"/>
              <a:ext cx="637386" cy="662445"/>
            </a:xfrm>
            <a:custGeom>
              <a:avLst/>
              <a:gdLst/>
              <a:ahLst/>
              <a:cxnLst/>
              <a:rect r="r" b="b" t="t" l="l"/>
              <a:pathLst>
                <a:path h="662445" w="637386">
                  <a:moveTo>
                    <a:pt x="0" y="0"/>
                  </a:moveTo>
                  <a:lnTo>
                    <a:pt x="637386" y="0"/>
                  </a:lnTo>
                  <a:lnTo>
                    <a:pt x="637386" y="662445"/>
                  </a:lnTo>
                  <a:lnTo>
                    <a:pt x="0" y="662445"/>
                  </a:lnTo>
                  <a:close/>
                </a:path>
              </a:pathLst>
            </a:custGeom>
            <a:solidFill>
              <a:srgbClr val="000000">
                <a:alpha val="0"/>
              </a:srgbClr>
            </a:solidFill>
            <a:ln w="47625" cap="sq">
              <a:solidFill>
                <a:srgbClr val="000000"/>
              </a:solidFill>
              <a:prstDash val="solid"/>
              <a:miter/>
            </a:ln>
          </p:spPr>
        </p:sp>
        <p:sp>
          <p:nvSpPr>
            <p:cNvPr name="TextBox 12" id="12"/>
            <p:cNvSpPr txBox="true"/>
            <p:nvPr/>
          </p:nvSpPr>
          <p:spPr>
            <a:xfrm>
              <a:off x="0" y="-28575"/>
              <a:ext cx="637386" cy="691020"/>
            </a:xfrm>
            <a:prstGeom prst="rect">
              <a:avLst/>
            </a:prstGeom>
          </p:spPr>
          <p:txBody>
            <a:bodyPr anchor="ctr" rtlCol="false" tIns="50800" lIns="50800" bIns="50800" rIns="50800"/>
            <a:lstStyle/>
            <a:p>
              <a:pPr algn="ctr">
                <a:lnSpc>
                  <a:spcPts val="2590"/>
                </a:lnSpc>
              </a:pPr>
            </a:p>
          </p:txBody>
        </p:sp>
      </p:grpSp>
      <p:sp>
        <p:nvSpPr>
          <p:cNvPr name="Freeform 13" id="13"/>
          <p:cNvSpPr/>
          <p:nvPr/>
        </p:nvSpPr>
        <p:spPr>
          <a:xfrm flipH="false" flipV="false" rot="0">
            <a:off x="12625338" y="7791968"/>
            <a:ext cx="1587551" cy="480234"/>
          </a:xfrm>
          <a:custGeom>
            <a:avLst/>
            <a:gdLst/>
            <a:ahLst/>
            <a:cxnLst/>
            <a:rect r="r" b="b" t="t" l="l"/>
            <a:pathLst>
              <a:path h="480234" w="1587551">
                <a:moveTo>
                  <a:pt x="0" y="0"/>
                </a:moveTo>
                <a:lnTo>
                  <a:pt x="1587551" y="0"/>
                </a:lnTo>
                <a:lnTo>
                  <a:pt x="1587551" y="480234"/>
                </a:lnTo>
                <a:lnTo>
                  <a:pt x="0" y="480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2889170" y="8816483"/>
            <a:ext cx="5078730" cy="1163320"/>
          </a:xfrm>
          <a:prstGeom prst="rect">
            <a:avLst/>
          </a:prstGeom>
        </p:spPr>
        <p:txBody>
          <a:bodyPr anchor="t" rtlCol="false" tIns="0" lIns="0" bIns="0" rIns="0">
            <a:spAutoFit/>
          </a:bodyPr>
          <a:lstStyle/>
          <a:p>
            <a:pPr algn="ctr" marL="474979" indent="-237490" lvl="1">
              <a:lnSpc>
                <a:spcPts val="3079"/>
              </a:lnSpc>
              <a:buFont typeface="Arial"/>
              <a:buChar char="•"/>
            </a:pPr>
            <a:r>
              <a:rPr lang="en-US" sz="2199">
                <a:solidFill>
                  <a:srgbClr val="000000"/>
                </a:solidFill>
                <a:latin typeface="DM Sans"/>
              </a:rPr>
              <a:t>Ik shows the  5 x 5 identity matrix  </a:t>
            </a:r>
          </a:p>
          <a:p>
            <a:pPr>
              <a:lnSpc>
                <a:spcPts val="3079"/>
              </a:lnSpc>
            </a:pPr>
            <a:r>
              <a:rPr lang="en-US" sz="2199">
                <a:solidFill>
                  <a:srgbClr val="000000"/>
                </a:solidFill>
                <a:latin typeface="DM Sans"/>
              </a:rPr>
              <a:t>        </a:t>
            </a:r>
            <a:r>
              <a:rPr lang="en-US" sz="2199">
                <a:solidFill>
                  <a:srgbClr val="000000"/>
                </a:solidFill>
                <a:latin typeface="DM Sans"/>
              </a:rPr>
              <a:t>right shifted k times.</a:t>
            </a:r>
          </a:p>
          <a:p>
            <a:pPr algn="ctr" marL="474979" indent="-237490" lvl="1">
              <a:lnSpc>
                <a:spcPts val="3079"/>
              </a:lnSpc>
              <a:buFont typeface="Arial"/>
              <a:buChar char="•"/>
            </a:pPr>
            <a:r>
              <a:rPr lang="en-US" sz="2199">
                <a:solidFill>
                  <a:srgbClr val="000000"/>
                </a:solidFill>
                <a:latin typeface="DM Sans"/>
              </a:rPr>
              <a:t>0 represents a 5 x 5 all zeros matrix</a:t>
            </a:r>
          </a:p>
        </p:txBody>
      </p:sp>
      <p:sp>
        <p:nvSpPr>
          <p:cNvPr name="TextBox 15" id="15"/>
          <p:cNvSpPr txBox="true"/>
          <p:nvPr/>
        </p:nvSpPr>
        <p:spPr>
          <a:xfrm rot="-34490">
            <a:off x="14218316" y="7440265"/>
            <a:ext cx="1309852" cy="1136015"/>
          </a:xfrm>
          <a:prstGeom prst="rect">
            <a:avLst/>
          </a:prstGeom>
        </p:spPr>
        <p:txBody>
          <a:bodyPr anchor="t" rtlCol="false" tIns="0" lIns="0" bIns="0" rIns="0">
            <a:spAutoFit/>
          </a:bodyPr>
          <a:lstStyle/>
          <a:p>
            <a:pPr algn="ctr">
              <a:lnSpc>
                <a:spcPts val="3010"/>
              </a:lnSpc>
              <a:spcBef>
                <a:spcPct val="0"/>
              </a:spcBef>
            </a:pPr>
            <a:r>
              <a:rPr lang="en-US" sz="2150">
                <a:solidFill>
                  <a:srgbClr val="000000"/>
                </a:solidFill>
                <a:latin typeface="DM Sans"/>
              </a:rPr>
              <a:t>Double - Diagnol Structure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5205855" y="-5327877"/>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5" id="5"/>
          <p:cNvSpPr/>
          <p:nvPr/>
        </p:nvSpPr>
        <p:spPr>
          <a:xfrm flipH="false" flipV="false" rot="0">
            <a:off x="188967" y="3834674"/>
            <a:ext cx="5494242" cy="2617651"/>
          </a:xfrm>
          <a:custGeom>
            <a:avLst/>
            <a:gdLst/>
            <a:ahLst/>
            <a:cxnLst/>
            <a:rect r="r" b="b" t="t" l="l"/>
            <a:pathLst>
              <a:path h="2617651" w="5494242">
                <a:moveTo>
                  <a:pt x="0" y="0"/>
                </a:moveTo>
                <a:lnTo>
                  <a:pt x="5494242" y="0"/>
                </a:lnTo>
                <a:lnTo>
                  <a:pt x="5494242" y="2617652"/>
                </a:lnTo>
                <a:lnTo>
                  <a:pt x="0" y="2617652"/>
                </a:lnTo>
                <a:lnTo>
                  <a:pt x="0" y="0"/>
                </a:lnTo>
                <a:close/>
              </a:path>
            </a:pathLst>
          </a:custGeom>
          <a:blipFill>
            <a:blip r:embed="rId2"/>
            <a:stretch>
              <a:fillRect l="-36774" t="0" r="0" b="-1842"/>
            </a:stretch>
          </a:blipFill>
        </p:spPr>
      </p:sp>
      <p:sp>
        <p:nvSpPr>
          <p:cNvPr name="Freeform 6" id="6"/>
          <p:cNvSpPr/>
          <p:nvPr/>
        </p:nvSpPr>
        <p:spPr>
          <a:xfrm flipH="false" flipV="false" rot="0">
            <a:off x="5641759" y="2624361"/>
            <a:ext cx="1657328" cy="5038278"/>
          </a:xfrm>
          <a:custGeom>
            <a:avLst/>
            <a:gdLst/>
            <a:ahLst/>
            <a:cxnLst/>
            <a:rect r="r" b="b" t="t" l="l"/>
            <a:pathLst>
              <a:path h="5038278" w="1657328">
                <a:moveTo>
                  <a:pt x="0" y="0"/>
                </a:moveTo>
                <a:lnTo>
                  <a:pt x="1657328" y="0"/>
                </a:lnTo>
                <a:lnTo>
                  <a:pt x="1657328" y="5038278"/>
                </a:lnTo>
                <a:lnTo>
                  <a:pt x="0" y="5038278"/>
                </a:lnTo>
                <a:lnTo>
                  <a:pt x="0" y="0"/>
                </a:lnTo>
                <a:close/>
              </a:path>
            </a:pathLst>
          </a:custGeom>
          <a:blipFill>
            <a:blip r:embed="rId3"/>
            <a:stretch>
              <a:fillRect l="0" t="0" r="0" b="0"/>
            </a:stretch>
          </a:blipFill>
        </p:spPr>
      </p:sp>
      <p:sp>
        <p:nvSpPr>
          <p:cNvPr name="TextBox 7" id="7"/>
          <p:cNvSpPr txBox="true"/>
          <p:nvPr/>
        </p:nvSpPr>
        <p:spPr>
          <a:xfrm rot="0">
            <a:off x="7299087" y="1573530"/>
            <a:ext cx="10705587" cy="71018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Canva Sans"/>
              </a:rPr>
              <a:t>Equations obtained:</a:t>
            </a:r>
          </a:p>
          <a:p>
            <a:pPr marL="1036320" indent="-345440" lvl="2">
              <a:lnSpc>
                <a:spcPts val="3359"/>
              </a:lnSpc>
              <a:buFont typeface="Arial"/>
              <a:buChar char="⚬"/>
            </a:pPr>
            <a:r>
              <a:rPr lang="en-US" sz="2400">
                <a:solidFill>
                  <a:srgbClr val="000000"/>
                </a:solidFill>
                <a:latin typeface="Canva Sans"/>
              </a:rPr>
              <a:t>I₁v₁ +           I₃v₃ + I₁v₄ + I₂v₅ + Iv₆                               = 0    -Equation 1</a:t>
            </a:r>
          </a:p>
          <a:p>
            <a:pPr marL="1036320" indent="-345440" lvl="2">
              <a:lnSpc>
                <a:spcPts val="3359"/>
              </a:lnSpc>
              <a:buFont typeface="Arial"/>
              <a:buChar char="⚬"/>
            </a:pPr>
            <a:r>
              <a:rPr lang="en-US" sz="2400">
                <a:solidFill>
                  <a:srgbClr val="000000"/>
                </a:solidFill>
                <a:latin typeface="Canva Sans"/>
              </a:rPr>
              <a:t>I₂v₁ + Iv₂ +             I₃v₄ +              Iv₆ + Iv₇                   = 0  -Equation2</a:t>
            </a:r>
          </a:p>
          <a:p>
            <a:pPr marL="1036320" indent="-345440" lvl="2">
              <a:lnSpc>
                <a:spcPts val="3359"/>
              </a:lnSpc>
              <a:buFont typeface="Arial"/>
              <a:buChar char="⚬"/>
            </a:pPr>
            <a:r>
              <a:rPr lang="en-US" sz="2400">
                <a:solidFill>
                  <a:srgbClr val="000000"/>
                </a:solidFill>
                <a:latin typeface="Canva Sans"/>
              </a:rPr>
              <a:t>           I₄v₂ + I₂v₃ + Iv₄ + I₁v₅            + Iv₇          +Iv₈ = 0  -Equation 3</a:t>
            </a:r>
          </a:p>
          <a:p>
            <a:pPr marL="1036320" indent="-345440" lvl="2">
              <a:lnSpc>
                <a:spcPts val="3359"/>
              </a:lnSpc>
              <a:buFont typeface="Arial"/>
              <a:buChar char="⚬"/>
            </a:pPr>
            <a:r>
              <a:rPr lang="en-US" sz="2400">
                <a:solidFill>
                  <a:srgbClr val="000000"/>
                </a:solidFill>
                <a:latin typeface="Canva Sans"/>
              </a:rPr>
              <a:t>I₄v₁ + I₁v₂ + Iv₃ +              I₂v₅                              +Iv₈   = 0   -Equation 4</a:t>
            </a:r>
          </a:p>
          <a:p>
            <a:pPr marL="518160" indent="-259080" lvl="1">
              <a:lnSpc>
                <a:spcPts val="3359"/>
              </a:lnSpc>
              <a:buFont typeface="Arial"/>
              <a:buChar char="•"/>
            </a:pPr>
            <a:r>
              <a:rPr lang="en-US" sz="2400">
                <a:solidFill>
                  <a:srgbClr val="000000"/>
                </a:solidFill>
                <a:latin typeface="Canva Sans"/>
              </a:rPr>
              <a:t>Adding all four equations:</a:t>
            </a:r>
          </a:p>
          <a:p>
            <a:pPr marL="1036320" indent="-345440" lvl="2">
              <a:lnSpc>
                <a:spcPts val="3359"/>
              </a:lnSpc>
              <a:buFont typeface="Arial"/>
              <a:buChar char="⚬"/>
            </a:pPr>
            <a:r>
              <a:rPr lang="en-US" sz="2400">
                <a:solidFill>
                  <a:srgbClr val="000000"/>
                </a:solidFill>
                <a:latin typeface="Canva Sans"/>
              </a:rPr>
              <a:t>I₁v₅ = I₁v₁ + I₂v₁ + I₄v₁ + Iv₂ + I₄v₂ + I₁v₂ + I₃v₃ + I₂v₃ + Iv₃ + I₁v₄ + </a:t>
            </a:r>
          </a:p>
          <a:p>
            <a:pPr>
              <a:lnSpc>
                <a:spcPts val="3359"/>
              </a:lnSpc>
            </a:pPr>
            <a:r>
              <a:rPr lang="en-US" sz="2400">
                <a:solidFill>
                  <a:srgbClr val="000000"/>
                </a:solidFill>
                <a:latin typeface="Canva Sans"/>
              </a:rPr>
              <a:t>                          I₃v₄ + Iv₄ </a:t>
            </a:r>
          </a:p>
          <a:p>
            <a:pPr marL="518160" indent="-259080" lvl="1">
              <a:lnSpc>
                <a:spcPts val="3359"/>
              </a:lnSpc>
              <a:buFont typeface="Arial"/>
              <a:buChar char="•"/>
            </a:pPr>
            <a:r>
              <a:rPr lang="en-US" sz="2400">
                <a:solidFill>
                  <a:srgbClr val="000000"/>
                </a:solidFill>
                <a:latin typeface="Canva Sans"/>
              </a:rPr>
              <a:t>We know that [v₁ v₂ v₃ v₄ v₅ v₆ v₇ v₈ v₉] = </a:t>
            </a:r>
          </a:p>
          <a:p>
            <a:pPr>
              <a:lnSpc>
                <a:spcPts val="3359"/>
              </a:lnSpc>
            </a:pPr>
            <a:r>
              <a:rPr lang="en-US" sz="2400">
                <a:solidFill>
                  <a:srgbClr val="000000"/>
                </a:solidFill>
                <a:latin typeface="Canva Sans"/>
              </a:rPr>
              <a:t>                                                                                   </a:t>
            </a:r>
            <a:r>
              <a:rPr lang="en-US" sz="2400">
                <a:solidFill>
                  <a:srgbClr val="000000"/>
                </a:solidFill>
                <a:latin typeface="Canva Sans"/>
              </a:rPr>
              <a:t>[m₁ m₂ m₃ m₄ m₅ p₁ p₂ p₃ p₄]</a:t>
            </a:r>
          </a:p>
          <a:p>
            <a:pPr marL="518160" indent="-259080" lvl="1">
              <a:lnSpc>
                <a:spcPts val="3359"/>
              </a:lnSpc>
              <a:buFont typeface="Arial"/>
              <a:buChar char="•"/>
            </a:pPr>
            <a:r>
              <a:rPr lang="en-US" sz="2400">
                <a:solidFill>
                  <a:srgbClr val="000000"/>
                </a:solidFill>
                <a:latin typeface="Canva Sans"/>
              </a:rPr>
              <a:t>So, rewriting the equation, we get:</a:t>
            </a:r>
          </a:p>
          <a:p>
            <a:pPr marL="518160" indent="-259080" lvl="1">
              <a:lnSpc>
                <a:spcPts val="3359"/>
              </a:lnSpc>
              <a:buFont typeface="Arial"/>
              <a:buChar char="•"/>
            </a:pPr>
            <a:r>
              <a:rPr lang="en-US" sz="2400">
                <a:solidFill>
                  <a:srgbClr val="000000"/>
                </a:solidFill>
                <a:latin typeface="Canva Sans"/>
              </a:rPr>
              <a:t>I₁p₁ = I₁m₁ + I₂m₁ + I₄m1 + Im₂ + I₄m₂ + I₁m₂ + I₃m₃ + I₂m₃ + Im₃ + I₁m₄</a:t>
            </a:r>
          </a:p>
          <a:p>
            <a:pPr>
              <a:lnSpc>
                <a:spcPts val="3359"/>
              </a:lnSpc>
            </a:pPr>
            <a:r>
              <a:rPr lang="en-US" sz="2400">
                <a:solidFill>
                  <a:srgbClr val="000000"/>
                </a:solidFill>
                <a:latin typeface="Canva Sans"/>
              </a:rPr>
              <a:t>                   + I₃m₄ + Im₄</a:t>
            </a:r>
          </a:p>
          <a:p>
            <a:pPr marL="518160" indent="-259080" lvl="1">
              <a:lnSpc>
                <a:spcPts val="3359"/>
              </a:lnSpc>
              <a:buFont typeface="Arial"/>
              <a:buChar char="•"/>
            </a:pPr>
            <a:r>
              <a:rPr lang="en-US" sz="2400">
                <a:solidFill>
                  <a:srgbClr val="000000"/>
                </a:solidFill>
                <a:latin typeface="Canva Sans"/>
              </a:rPr>
              <a:t>From here we can get p₁.</a:t>
            </a:r>
          </a:p>
          <a:p>
            <a:pPr marL="518160" indent="-259080" lvl="1">
              <a:lnSpc>
                <a:spcPts val="3359"/>
              </a:lnSpc>
              <a:buFont typeface="Arial"/>
              <a:buChar char="•"/>
            </a:pPr>
            <a:r>
              <a:rPr lang="en-US" sz="2400">
                <a:solidFill>
                  <a:srgbClr val="000000"/>
                </a:solidFill>
                <a:latin typeface="Canva Sans"/>
              </a:rPr>
              <a:t>Substitute it in equation1 to get p₂ and solve so on to get all the 4 parity bits</a:t>
            </a:r>
          </a:p>
          <a:p>
            <a:pPr marL="518160" indent="-259080" lvl="1">
              <a:lnSpc>
                <a:spcPts val="3359"/>
              </a:lnSpc>
              <a:buFont typeface="Arial"/>
              <a:buChar char="•"/>
            </a:pPr>
            <a:r>
              <a:rPr lang="en-US" sz="2400">
                <a:solidFill>
                  <a:srgbClr val="000000"/>
                </a:solidFill>
                <a:latin typeface="Canva Sans"/>
              </a:rPr>
              <a:t>The encoded message must satisfy the equality H*c = 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BPSK MODULATION AND NOISE</a:t>
              </a:r>
            </a:p>
          </p:txBody>
        </p:sp>
      </p:grpSp>
      <p:sp>
        <p:nvSpPr>
          <p:cNvPr name="TextBox 8" id="8"/>
          <p:cNvSpPr txBox="true"/>
          <p:nvPr/>
        </p:nvSpPr>
        <p:spPr>
          <a:xfrm rot="0">
            <a:off x="4823165" y="2150411"/>
            <a:ext cx="12833622" cy="4273934"/>
          </a:xfrm>
          <a:prstGeom prst="rect">
            <a:avLst/>
          </a:prstGeom>
        </p:spPr>
        <p:txBody>
          <a:bodyPr anchor="t" rtlCol="false" tIns="0" lIns="0" bIns="0" rIns="0">
            <a:spAutoFit/>
          </a:bodyPr>
          <a:lstStyle/>
          <a:p>
            <a:pPr algn="ctr">
              <a:lnSpc>
                <a:spcPts val="3828"/>
              </a:lnSpc>
            </a:pPr>
          </a:p>
          <a:p>
            <a:pPr marL="547281" indent="-273640" lvl="1">
              <a:lnSpc>
                <a:spcPts val="3548"/>
              </a:lnSpc>
              <a:buFont typeface="Arial"/>
              <a:buChar char="•"/>
            </a:pPr>
            <a:r>
              <a:rPr lang="en-US" sz="2534">
                <a:solidFill>
                  <a:srgbClr val="000000"/>
                </a:solidFill>
                <a:latin typeface="Canva Sans"/>
              </a:rPr>
              <a:t>The encoded output is then passed to the BPSK modulator which converts the matrix of encoded bits to the matrix of encoded symbols(1,-1).</a:t>
            </a:r>
          </a:p>
          <a:p>
            <a:pPr marL="1180919" indent="-393640" lvl="2">
              <a:lnSpc>
                <a:spcPts val="3828"/>
              </a:lnSpc>
              <a:buFont typeface="Arial"/>
              <a:buChar char="⚬"/>
            </a:pPr>
            <a:r>
              <a:rPr lang="en-US" sz="2734">
                <a:solidFill>
                  <a:srgbClr val="000000"/>
                </a:solidFill>
                <a:latin typeface="Canva Sans"/>
              </a:rPr>
              <a:t>1 → -1</a:t>
            </a:r>
          </a:p>
          <a:p>
            <a:pPr marL="1180919" indent="-393640" lvl="2">
              <a:lnSpc>
                <a:spcPts val="3828"/>
              </a:lnSpc>
              <a:buFont typeface="Arial"/>
              <a:buChar char="⚬"/>
            </a:pPr>
            <a:r>
              <a:rPr lang="en-US" sz="2734">
                <a:solidFill>
                  <a:srgbClr val="000000"/>
                </a:solidFill>
                <a:latin typeface="Canva Sans"/>
              </a:rPr>
              <a:t>0 → 1</a:t>
            </a:r>
          </a:p>
          <a:p>
            <a:pPr marL="590460" indent="-295230" lvl="1">
              <a:lnSpc>
                <a:spcPts val="3828"/>
              </a:lnSpc>
              <a:buFont typeface="Arial"/>
              <a:buChar char="•"/>
            </a:pPr>
            <a:r>
              <a:rPr lang="en-US" sz="2734">
                <a:solidFill>
                  <a:srgbClr val="000000"/>
                </a:solidFill>
                <a:latin typeface="Canva Sans"/>
              </a:rPr>
              <a:t>These encoded symbols when passed through the AWGN channel further add noise to the channel.</a:t>
            </a:r>
          </a:p>
          <a:p>
            <a:pPr marL="590460" indent="-295230" lvl="1">
              <a:lnSpc>
                <a:spcPts val="3828"/>
              </a:lnSpc>
              <a:buFont typeface="Arial"/>
              <a:buChar char="•"/>
            </a:pPr>
            <a:r>
              <a:rPr lang="en-US" sz="2734">
                <a:solidFill>
                  <a:srgbClr val="000000"/>
                </a:solidFill>
                <a:latin typeface="Canva Sans"/>
              </a:rPr>
              <a:t>Variance of noise added =  σ = 1/√ (2 * Eb_No * r)</a:t>
            </a:r>
          </a:p>
          <a:p>
            <a:pPr>
              <a:lnSpc>
                <a:spcPts val="3828"/>
              </a:lnSpc>
            </a:pPr>
          </a:p>
        </p:txBody>
      </p:sp>
      <p:sp>
        <p:nvSpPr>
          <p:cNvPr name="Freeform 9" id="9"/>
          <p:cNvSpPr/>
          <p:nvPr/>
        </p:nvSpPr>
        <p:spPr>
          <a:xfrm flipH="false" flipV="false" rot="0">
            <a:off x="5043266" y="6778092"/>
            <a:ext cx="8201467" cy="2818385"/>
          </a:xfrm>
          <a:custGeom>
            <a:avLst/>
            <a:gdLst/>
            <a:ahLst/>
            <a:cxnLst/>
            <a:rect r="r" b="b" t="t" l="l"/>
            <a:pathLst>
              <a:path h="2818385" w="8201467">
                <a:moveTo>
                  <a:pt x="0" y="0"/>
                </a:moveTo>
                <a:lnTo>
                  <a:pt x="8201468" y="0"/>
                </a:lnTo>
                <a:lnTo>
                  <a:pt x="8201468" y="2818384"/>
                </a:lnTo>
                <a:lnTo>
                  <a:pt x="0" y="2818384"/>
                </a:lnTo>
                <a:lnTo>
                  <a:pt x="0" y="0"/>
                </a:lnTo>
                <a:close/>
              </a:path>
            </a:pathLst>
          </a:custGeom>
          <a:blipFill>
            <a:blip r:embed="rId2"/>
            <a:stretch>
              <a:fillRect l="0" t="-12551" r="0" b="-12551"/>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349013" y="3218523"/>
            <a:ext cx="9589975" cy="4098046"/>
            <a:chOff x="0" y="0"/>
            <a:chExt cx="2525755" cy="1079321"/>
          </a:xfrm>
        </p:grpSpPr>
        <p:sp>
          <p:nvSpPr>
            <p:cNvPr name="Freeform 3" id="3"/>
            <p:cNvSpPr/>
            <p:nvPr/>
          </p:nvSpPr>
          <p:spPr>
            <a:xfrm flipH="false" flipV="false" rot="0">
              <a:off x="0" y="0"/>
              <a:ext cx="2525755" cy="1079321"/>
            </a:xfrm>
            <a:custGeom>
              <a:avLst/>
              <a:gdLst/>
              <a:ahLst/>
              <a:cxnLst/>
              <a:rect r="r" b="b" t="t" l="l"/>
              <a:pathLst>
                <a:path h="1079321" w="2525755">
                  <a:moveTo>
                    <a:pt x="9688" y="0"/>
                  </a:moveTo>
                  <a:lnTo>
                    <a:pt x="2516067" y="0"/>
                  </a:lnTo>
                  <a:cubicBezTo>
                    <a:pt x="2518637" y="0"/>
                    <a:pt x="2521101" y="1021"/>
                    <a:pt x="2522917" y="2837"/>
                  </a:cubicBezTo>
                  <a:cubicBezTo>
                    <a:pt x="2524734" y="4654"/>
                    <a:pt x="2525755" y="7118"/>
                    <a:pt x="2525755" y="9688"/>
                  </a:cubicBezTo>
                  <a:lnTo>
                    <a:pt x="2525755" y="1069633"/>
                  </a:lnTo>
                  <a:cubicBezTo>
                    <a:pt x="2525755" y="1074984"/>
                    <a:pt x="2521417" y="1079321"/>
                    <a:pt x="2516067" y="1079321"/>
                  </a:cubicBezTo>
                  <a:lnTo>
                    <a:pt x="9688" y="1079321"/>
                  </a:lnTo>
                  <a:cubicBezTo>
                    <a:pt x="4337" y="1079321"/>
                    <a:pt x="0" y="1074984"/>
                    <a:pt x="0" y="1069633"/>
                  </a:cubicBezTo>
                  <a:lnTo>
                    <a:pt x="0" y="9688"/>
                  </a:lnTo>
                  <a:cubicBezTo>
                    <a:pt x="0" y="4337"/>
                    <a:pt x="4337" y="0"/>
                    <a:pt x="9688" y="0"/>
                  </a:cubicBezTo>
                  <a:close/>
                </a:path>
              </a:pathLst>
            </a:custGeom>
            <a:solidFill>
              <a:srgbClr val="FFED8C"/>
            </a:solidFill>
            <a:ln cap="sq">
              <a:noFill/>
              <a:prstDash val="solid"/>
              <a:miter/>
            </a:ln>
          </p:spPr>
        </p:sp>
        <p:sp>
          <p:nvSpPr>
            <p:cNvPr name="TextBox 4" id="4"/>
            <p:cNvSpPr txBox="true"/>
            <p:nvPr/>
          </p:nvSpPr>
          <p:spPr>
            <a:xfrm>
              <a:off x="0" y="-66675"/>
              <a:ext cx="2525755" cy="1145996"/>
            </a:xfrm>
            <a:prstGeom prst="rect">
              <a:avLst/>
            </a:prstGeom>
          </p:spPr>
          <p:txBody>
            <a:bodyPr anchor="ctr" rtlCol="false" tIns="215900" lIns="215900" bIns="215900" rIns="215900"/>
            <a:lstStyle/>
            <a:p>
              <a:pPr algn="ctr" marL="0" indent="0" lvl="0">
                <a:lnSpc>
                  <a:spcPts val="5179"/>
                </a:lnSpc>
                <a:spcBef>
                  <a:spcPct val="0"/>
                </a:spcBef>
              </a:pPr>
            </a:p>
          </p:txBody>
        </p:sp>
      </p:grpSp>
      <p:sp>
        <p:nvSpPr>
          <p:cNvPr name="TextBox 5" id="5"/>
          <p:cNvSpPr txBox="true"/>
          <p:nvPr/>
        </p:nvSpPr>
        <p:spPr>
          <a:xfrm rot="0">
            <a:off x="4837898" y="3716769"/>
            <a:ext cx="8612204" cy="2930103"/>
          </a:xfrm>
          <a:prstGeom prst="rect">
            <a:avLst/>
          </a:prstGeom>
        </p:spPr>
        <p:txBody>
          <a:bodyPr anchor="t" rtlCol="false" tIns="0" lIns="0" bIns="0" rIns="0">
            <a:spAutoFit/>
          </a:bodyPr>
          <a:lstStyle/>
          <a:p>
            <a:pPr algn="ctr">
              <a:lnSpc>
                <a:spcPts val="11748"/>
              </a:lnSpc>
              <a:spcBef>
                <a:spcPct val="0"/>
              </a:spcBef>
            </a:pPr>
            <a:r>
              <a:rPr lang="en-US" sz="8391">
                <a:solidFill>
                  <a:srgbClr val="000000"/>
                </a:solidFill>
                <a:latin typeface="Alice"/>
              </a:rPr>
              <a:t>HARD DECISION DECODING</a:t>
            </a:r>
          </a:p>
        </p:txBody>
      </p:sp>
      <p:grpSp>
        <p:nvGrpSpPr>
          <p:cNvPr name="Group 6" id="6"/>
          <p:cNvGrpSpPr/>
          <p:nvPr/>
        </p:nvGrpSpPr>
        <p:grpSpPr>
          <a:xfrm rot="0">
            <a:off x="-1700186" y="-5333294"/>
            <a:ext cx="8477692" cy="8477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669972" y="3018388"/>
            <a:ext cx="6365169" cy="4837529"/>
          </a:xfrm>
          <a:custGeom>
            <a:avLst/>
            <a:gdLst/>
            <a:ahLst/>
            <a:cxnLst/>
            <a:rect r="r" b="b" t="t" l="l"/>
            <a:pathLst>
              <a:path h="4837529" w="6365169">
                <a:moveTo>
                  <a:pt x="0" y="0"/>
                </a:moveTo>
                <a:lnTo>
                  <a:pt x="6365169" y="0"/>
                </a:lnTo>
                <a:lnTo>
                  <a:pt x="6365169" y="4837529"/>
                </a:lnTo>
                <a:lnTo>
                  <a:pt x="0" y="4837529"/>
                </a:lnTo>
                <a:lnTo>
                  <a:pt x="0" y="0"/>
                </a:lnTo>
                <a:close/>
              </a:path>
            </a:pathLst>
          </a:custGeom>
          <a:blipFill>
            <a:blip r:embed="rId2"/>
            <a:stretch>
              <a:fillRect l="0" t="0" r="0" b="0"/>
            </a:stretch>
          </a:blipFill>
        </p:spPr>
      </p:sp>
      <p:grpSp>
        <p:nvGrpSpPr>
          <p:cNvPr name="Group 3" id="3"/>
          <p:cNvGrpSpPr/>
          <p:nvPr/>
        </p:nvGrpSpPr>
        <p:grpSpPr>
          <a:xfrm rot="0">
            <a:off x="-3210146" y="-5459304"/>
            <a:ext cx="8477692" cy="84776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6" id="6"/>
          <p:cNvGrpSpPr/>
          <p:nvPr/>
        </p:nvGrpSpPr>
        <p:grpSpPr>
          <a:xfrm rot="0">
            <a:off x="1669972" y="483700"/>
            <a:ext cx="10157776" cy="1714336"/>
            <a:chOff x="0" y="0"/>
            <a:chExt cx="2675299" cy="451512"/>
          </a:xfrm>
        </p:grpSpPr>
        <p:sp>
          <p:nvSpPr>
            <p:cNvPr name="Freeform 7" id="7"/>
            <p:cNvSpPr/>
            <p:nvPr/>
          </p:nvSpPr>
          <p:spPr>
            <a:xfrm flipH="false" flipV="false" rot="0">
              <a:off x="0" y="0"/>
              <a:ext cx="2675299" cy="451512"/>
            </a:xfrm>
            <a:custGeom>
              <a:avLst/>
              <a:gdLst/>
              <a:ahLst/>
              <a:cxnLst/>
              <a:rect r="r" b="b" t="t" l="l"/>
              <a:pathLst>
                <a:path h="451512" w="2675299">
                  <a:moveTo>
                    <a:pt x="9146" y="0"/>
                  </a:moveTo>
                  <a:lnTo>
                    <a:pt x="2666153" y="0"/>
                  </a:lnTo>
                  <a:cubicBezTo>
                    <a:pt x="2668579" y="0"/>
                    <a:pt x="2670905" y="964"/>
                    <a:pt x="2672620" y="2679"/>
                  </a:cubicBezTo>
                  <a:cubicBezTo>
                    <a:pt x="2674336" y="4394"/>
                    <a:pt x="2675299" y="6720"/>
                    <a:pt x="2675299" y="9146"/>
                  </a:cubicBezTo>
                  <a:lnTo>
                    <a:pt x="2675299" y="442366"/>
                  </a:lnTo>
                  <a:cubicBezTo>
                    <a:pt x="2675299" y="444792"/>
                    <a:pt x="2674336" y="447118"/>
                    <a:pt x="2672620" y="448834"/>
                  </a:cubicBezTo>
                  <a:cubicBezTo>
                    <a:pt x="2670905" y="450549"/>
                    <a:pt x="2668579" y="451512"/>
                    <a:pt x="2666153" y="451512"/>
                  </a:cubicBezTo>
                  <a:lnTo>
                    <a:pt x="9146" y="451512"/>
                  </a:lnTo>
                  <a:cubicBezTo>
                    <a:pt x="6720" y="451512"/>
                    <a:pt x="4394" y="450549"/>
                    <a:pt x="2679" y="448834"/>
                  </a:cubicBezTo>
                  <a:cubicBezTo>
                    <a:pt x="964" y="447118"/>
                    <a:pt x="0" y="444792"/>
                    <a:pt x="0" y="442366"/>
                  </a:cubicBezTo>
                  <a:lnTo>
                    <a:pt x="0" y="9146"/>
                  </a:lnTo>
                  <a:cubicBezTo>
                    <a:pt x="0" y="6720"/>
                    <a:pt x="964" y="4394"/>
                    <a:pt x="2679" y="2679"/>
                  </a:cubicBezTo>
                  <a:cubicBezTo>
                    <a:pt x="4394" y="964"/>
                    <a:pt x="6720" y="0"/>
                    <a:pt x="9146" y="0"/>
                  </a:cubicBezTo>
                  <a:close/>
                </a:path>
              </a:pathLst>
            </a:custGeom>
            <a:solidFill>
              <a:srgbClr val="FFFFFF"/>
            </a:solidFill>
            <a:ln cap="sq">
              <a:noFill/>
              <a:prstDash val="solid"/>
              <a:miter/>
            </a:ln>
          </p:spPr>
        </p:sp>
        <p:sp>
          <p:nvSpPr>
            <p:cNvPr name="TextBox 8" id="8"/>
            <p:cNvSpPr txBox="true"/>
            <p:nvPr/>
          </p:nvSpPr>
          <p:spPr>
            <a:xfrm>
              <a:off x="0" y="-66675"/>
              <a:ext cx="2675299" cy="518187"/>
            </a:xfrm>
            <a:prstGeom prst="rect">
              <a:avLst/>
            </a:prstGeom>
          </p:spPr>
          <p:txBody>
            <a:bodyPr anchor="ctr" rtlCol="false" tIns="215900" lIns="215900" bIns="215900" rIns="215900"/>
            <a:lstStyle/>
            <a:p>
              <a:pPr algn="ctr">
                <a:lnSpc>
                  <a:spcPts val="5179"/>
                </a:lnSpc>
              </a:pPr>
              <a:r>
                <a:rPr lang="en-US" sz="3699">
                  <a:solidFill>
                    <a:srgbClr val="2B1511"/>
                  </a:solidFill>
                  <a:latin typeface="Canva Sans Bold"/>
                </a:rPr>
                <a:t>HARD DECISION DECODING ALGORITHM</a:t>
              </a:r>
            </a:p>
            <a:p>
              <a:pPr algn="ctr" marL="0" indent="0" lvl="0">
                <a:lnSpc>
                  <a:spcPts val="5179"/>
                </a:lnSpc>
                <a:spcBef>
                  <a:spcPct val="0"/>
                </a:spcBef>
              </a:pPr>
              <a:r>
                <a:rPr lang="en-US" sz="3699">
                  <a:solidFill>
                    <a:srgbClr val="2B1511"/>
                  </a:solidFill>
                  <a:latin typeface="Canva Sans Bold"/>
                </a:rPr>
                <a:t>VN to CN Message Passing</a:t>
              </a:r>
            </a:p>
          </p:txBody>
        </p:sp>
      </p:grpSp>
      <p:sp>
        <p:nvSpPr>
          <p:cNvPr name="TextBox 9" id="9"/>
          <p:cNvSpPr txBox="true"/>
          <p:nvPr/>
        </p:nvSpPr>
        <p:spPr>
          <a:xfrm rot="0">
            <a:off x="8035141" y="2735608"/>
            <a:ext cx="9971585" cy="5355463"/>
          </a:xfrm>
          <a:prstGeom prst="rect">
            <a:avLst/>
          </a:prstGeom>
        </p:spPr>
        <p:txBody>
          <a:bodyPr anchor="t" rtlCol="false" tIns="0" lIns="0" bIns="0" rIns="0">
            <a:spAutoFit/>
          </a:bodyPr>
          <a:lstStyle/>
          <a:p>
            <a:pPr algn="ctr">
              <a:lnSpc>
                <a:spcPts val="3541"/>
              </a:lnSpc>
            </a:pPr>
          </a:p>
          <a:p>
            <a:pPr marL="546226" indent="-273113" lvl="1">
              <a:lnSpc>
                <a:spcPts val="3541"/>
              </a:lnSpc>
              <a:buFont typeface="Arial"/>
              <a:buChar char="•"/>
            </a:pPr>
            <a:r>
              <a:rPr lang="en-US" sz="2529">
                <a:solidFill>
                  <a:srgbClr val="000000"/>
                </a:solidFill>
                <a:latin typeface="Canva Sans"/>
              </a:rPr>
              <a:t>First we load all the received values into the VN.</a:t>
            </a:r>
          </a:p>
          <a:p>
            <a:pPr marL="546226" indent="-273113" lvl="1">
              <a:lnSpc>
                <a:spcPts val="3541"/>
              </a:lnSpc>
              <a:buFont typeface="Arial"/>
              <a:buChar char="•"/>
            </a:pPr>
            <a:r>
              <a:rPr lang="en-US" sz="2529">
                <a:solidFill>
                  <a:srgbClr val="000000"/>
                </a:solidFill>
                <a:latin typeface="Canva Sans"/>
              </a:rPr>
              <a:t>Then, for first iteration:</a:t>
            </a:r>
          </a:p>
          <a:p>
            <a:pPr marL="1092453" indent="-364151" lvl="2">
              <a:lnSpc>
                <a:spcPts val="3541"/>
              </a:lnSpc>
              <a:buFont typeface="Arial"/>
              <a:buChar char="⚬"/>
            </a:pPr>
            <a:r>
              <a:rPr lang="en-US" sz="2529">
                <a:solidFill>
                  <a:srgbClr val="000000"/>
                </a:solidFill>
                <a:latin typeface="Canva Sans"/>
              </a:rPr>
              <a:t>We directly send the received value to all connected CNs of respective VNs.</a:t>
            </a:r>
          </a:p>
          <a:p>
            <a:pPr marL="546226" indent="-273113" lvl="1">
              <a:lnSpc>
                <a:spcPts val="3541"/>
              </a:lnSpc>
              <a:buFont typeface="Arial"/>
              <a:buChar char="•"/>
            </a:pPr>
            <a:r>
              <a:rPr lang="en-US" sz="2529">
                <a:solidFill>
                  <a:srgbClr val="000000"/>
                </a:solidFill>
                <a:latin typeface="Canva Sans"/>
              </a:rPr>
              <a:t>For all other iterations:</a:t>
            </a:r>
          </a:p>
          <a:p>
            <a:pPr marL="1092453" indent="-364151" lvl="2">
              <a:lnSpc>
                <a:spcPts val="3541"/>
              </a:lnSpc>
              <a:buFont typeface="Arial"/>
              <a:buChar char="⚬"/>
            </a:pPr>
            <a:r>
              <a:rPr lang="en-US" sz="2529">
                <a:solidFill>
                  <a:srgbClr val="000000"/>
                </a:solidFill>
                <a:latin typeface="Canva Sans"/>
              </a:rPr>
              <a:t>To send message to CN i, we take all the messages received to VN j and the bit it had originally, except value sent by CN i. Then we perform majority voting of these messages and send it to CN i.</a:t>
            </a:r>
          </a:p>
          <a:p>
            <a:pPr>
              <a:lnSpc>
                <a:spcPts val="3541"/>
              </a:lnSpc>
            </a:pPr>
          </a:p>
          <a:p>
            <a:pPr>
              <a:lnSpc>
                <a:spcPts val="3541"/>
              </a:lnSpc>
            </a:pPr>
          </a:p>
        </p:txBody>
      </p:sp>
      <p:grpSp>
        <p:nvGrpSpPr>
          <p:cNvPr name="Group 10" id="10"/>
          <p:cNvGrpSpPr/>
          <p:nvPr/>
        </p:nvGrpSpPr>
        <p:grpSpPr>
          <a:xfrm rot="0">
            <a:off x="4728258" y="7795124"/>
            <a:ext cx="248596" cy="893521"/>
            <a:chOff x="0" y="0"/>
            <a:chExt cx="331462" cy="1191361"/>
          </a:xfrm>
        </p:grpSpPr>
        <p:sp>
          <p:nvSpPr>
            <p:cNvPr name="Freeform 11" id="11"/>
            <p:cNvSpPr/>
            <p:nvPr/>
          </p:nvSpPr>
          <p:spPr>
            <a:xfrm flipH="false" flipV="false" rot="-5400000">
              <a:off x="-228866" y="228866"/>
              <a:ext cx="789194" cy="331462"/>
            </a:xfrm>
            <a:custGeom>
              <a:avLst/>
              <a:gdLst/>
              <a:ahLst/>
              <a:cxnLst/>
              <a:rect r="r" b="b" t="t" l="l"/>
              <a:pathLst>
                <a:path h="331462" w="789194">
                  <a:moveTo>
                    <a:pt x="0" y="0"/>
                  </a:moveTo>
                  <a:lnTo>
                    <a:pt x="789194" y="0"/>
                  </a:lnTo>
                  <a:lnTo>
                    <a:pt x="789194" y="331462"/>
                  </a:lnTo>
                  <a:lnTo>
                    <a:pt x="0" y="331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4215" y="741569"/>
              <a:ext cx="123031"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DM Sans"/>
                </a:rPr>
                <a:t>r</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3191096" y="-545930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10157776" cy="1714336"/>
            <a:chOff x="0" y="0"/>
            <a:chExt cx="2675299" cy="451512"/>
          </a:xfrm>
        </p:grpSpPr>
        <p:sp>
          <p:nvSpPr>
            <p:cNvPr name="Freeform 6" id="6"/>
            <p:cNvSpPr/>
            <p:nvPr/>
          </p:nvSpPr>
          <p:spPr>
            <a:xfrm flipH="false" flipV="false" rot="0">
              <a:off x="0" y="0"/>
              <a:ext cx="2675299" cy="451512"/>
            </a:xfrm>
            <a:custGeom>
              <a:avLst/>
              <a:gdLst/>
              <a:ahLst/>
              <a:cxnLst/>
              <a:rect r="r" b="b" t="t" l="l"/>
              <a:pathLst>
                <a:path h="451512" w="2675299">
                  <a:moveTo>
                    <a:pt x="9146" y="0"/>
                  </a:moveTo>
                  <a:lnTo>
                    <a:pt x="2666153" y="0"/>
                  </a:lnTo>
                  <a:cubicBezTo>
                    <a:pt x="2668579" y="0"/>
                    <a:pt x="2670905" y="964"/>
                    <a:pt x="2672620" y="2679"/>
                  </a:cubicBezTo>
                  <a:cubicBezTo>
                    <a:pt x="2674336" y="4394"/>
                    <a:pt x="2675299" y="6720"/>
                    <a:pt x="2675299" y="9146"/>
                  </a:cubicBezTo>
                  <a:lnTo>
                    <a:pt x="2675299" y="442366"/>
                  </a:lnTo>
                  <a:cubicBezTo>
                    <a:pt x="2675299" y="444792"/>
                    <a:pt x="2674336" y="447118"/>
                    <a:pt x="2672620" y="448834"/>
                  </a:cubicBezTo>
                  <a:cubicBezTo>
                    <a:pt x="2670905" y="450549"/>
                    <a:pt x="2668579" y="451512"/>
                    <a:pt x="2666153" y="451512"/>
                  </a:cubicBezTo>
                  <a:lnTo>
                    <a:pt x="9146" y="451512"/>
                  </a:lnTo>
                  <a:cubicBezTo>
                    <a:pt x="6720" y="451512"/>
                    <a:pt x="4394" y="450549"/>
                    <a:pt x="2679" y="448834"/>
                  </a:cubicBezTo>
                  <a:cubicBezTo>
                    <a:pt x="964" y="447118"/>
                    <a:pt x="0" y="444792"/>
                    <a:pt x="0" y="442366"/>
                  </a:cubicBezTo>
                  <a:lnTo>
                    <a:pt x="0" y="9146"/>
                  </a:lnTo>
                  <a:cubicBezTo>
                    <a:pt x="0" y="6720"/>
                    <a:pt x="964" y="4394"/>
                    <a:pt x="2679" y="2679"/>
                  </a:cubicBezTo>
                  <a:cubicBezTo>
                    <a:pt x="4394" y="964"/>
                    <a:pt x="6720" y="0"/>
                    <a:pt x="9146" y="0"/>
                  </a:cubicBezTo>
                  <a:close/>
                </a:path>
              </a:pathLst>
            </a:custGeom>
            <a:solidFill>
              <a:srgbClr val="FFFFFF"/>
            </a:solidFill>
            <a:ln cap="sq">
              <a:noFill/>
              <a:prstDash val="solid"/>
              <a:miter/>
            </a:ln>
          </p:spPr>
        </p:sp>
        <p:sp>
          <p:nvSpPr>
            <p:cNvPr name="TextBox 7" id="7"/>
            <p:cNvSpPr txBox="true"/>
            <p:nvPr/>
          </p:nvSpPr>
          <p:spPr>
            <a:xfrm>
              <a:off x="0" y="-66675"/>
              <a:ext cx="2675299" cy="518187"/>
            </a:xfrm>
            <a:prstGeom prst="rect">
              <a:avLst/>
            </a:prstGeom>
          </p:spPr>
          <p:txBody>
            <a:bodyPr anchor="ctr" rtlCol="false" tIns="215900" lIns="215900" bIns="215900" rIns="215900"/>
            <a:lstStyle/>
            <a:p>
              <a:pPr algn="ctr">
                <a:lnSpc>
                  <a:spcPts val="5179"/>
                </a:lnSpc>
              </a:pPr>
              <a:r>
                <a:rPr lang="en-US" sz="3699">
                  <a:solidFill>
                    <a:srgbClr val="2B1511"/>
                  </a:solidFill>
                  <a:latin typeface="Canva Sans Bold"/>
                </a:rPr>
                <a:t>HARD DECISION DECODING ALGORITHM</a:t>
              </a:r>
            </a:p>
            <a:p>
              <a:pPr algn="ctr" marL="0" indent="0" lvl="0">
                <a:lnSpc>
                  <a:spcPts val="5179"/>
                </a:lnSpc>
                <a:spcBef>
                  <a:spcPct val="0"/>
                </a:spcBef>
              </a:pPr>
              <a:r>
                <a:rPr lang="en-US" sz="3699">
                  <a:solidFill>
                    <a:srgbClr val="2B1511"/>
                  </a:solidFill>
                  <a:latin typeface="Canva Sans Bold"/>
                </a:rPr>
                <a:t>CN to VN Message Passing</a:t>
              </a:r>
            </a:p>
          </p:txBody>
        </p:sp>
      </p:grpSp>
      <p:sp>
        <p:nvSpPr>
          <p:cNvPr name="Freeform 8" id="8"/>
          <p:cNvSpPr/>
          <p:nvPr/>
        </p:nvSpPr>
        <p:spPr>
          <a:xfrm flipH="false" flipV="false" rot="0">
            <a:off x="1669972" y="3350305"/>
            <a:ext cx="5791935" cy="4837529"/>
          </a:xfrm>
          <a:custGeom>
            <a:avLst/>
            <a:gdLst/>
            <a:ahLst/>
            <a:cxnLst/>
            <a:rect r="r" b="b" t="t" l="l"/>
            <a:pathLst>
              <a:path h="4837529" w="5791935">
                <a:moveTo>
                  <a:pt x="0" y="0"/>
                </a:moveTo>
                <a:lnTo>
                  <a:pt x="5791935" y="0"/>
                </a:lnTo>
                <a:lnTo>
                  <a:pt x="5791935" y="4837529"/>
                </a:lnTo>
                <a:lnTo>
                  <a:pt x="0" y="4837529"/>
                </a:lnTo>
                <a:lnTo>
                  <a:pt x="0" y="0"/>
                </a:lnTo>
                <a:close/>
              </a:path>
            </a:pathLst>
          </a:custGeom>
          <a:blipFill>
            <a:blip r:embed="rId2"/>
            <a:stretch>
              <a:fillRect l="0" t="0" r="0" b="0"/>
            </a:stretch>
          </a:blipFill>
        </p:spPr>
      </p:sp>
      <p:sp>
        <p:nvSpPr>
          <p:cNvPr name="TextBox 9" id="9"/>
          <p:cNvSpPr txBox="true"/>
          <p:nvPr/>
        </p:nvSpPr>
        <p:spPr>
          <a:xfrm rot="0">
            <a:off x="8412565" y="3067526"/>
            <a:ext cx="8846735" cy="5355463"/>
          </a:xfrm>
          <a:prstGeom prst="rect">
            <a:avLst/>
          </a:prstGeom>
        </p:spPr>
        <p:txBody>
          <a:bodyPr anchor="t" rtlCol="false" tIns="0" lIns="0" bIns="0" rIns="0">
            <a:spAutoFit/>
          </a:bodyPr>
          <a:lstStyle/>
          <a:p>
            <a:pPr marL="546226" indent="-273113" lvl="1">
              <a:lnSpc>
                <a:spcPts val="3541"/>
              </a:lnSpc>
              <a:buFont typeface="Arial"/>
              <a:buChar char="•"/>
            </a:pPr>
            <a:r>
              <a:rPr lang="en-US" sz="2529" strike="noStrike" u="none">
                <a:solidFill>
                  <a:srgbClr val="000000"/>
                </a:solidFill>
                <a:latin typeface="Canva Sans"/>
              </a:rPr>
              <a:t>Since each CN is a SPC code, the algorithm to send the message from CN to VN is simple performing an XOR operation .</a:t>
            </a:r>
          </a:p>
          <a:p>
            <a:pPr marL="546226" indent="-273113" lvl="1">
              <a:lnSpc>
                <a:spcPts val="3541"/>
              </a:lnSpc>
              <a:spcBef>
                <a:spcPct val="0"/>
              </a:spcBef>
              <a:buFont typeface="Arial"/>
              <a:buChar char="•"/>
            </a:pPr>
            <a:r>
              <a:rPr lang="en-US" sz="2529" strike="noStrike" u="none">
                <a:solidFill>
                  <a:srgbClr val="000000"/>
                </a:solidFill>
                <a:latin typeface="Canva Sans"/>
              </a:rPr>
              <a:t>We take all the values received from the connected VNs except that sent by VN j.  Then we take the xor of these values and send the message to VN j.</a:t>
            </a:r>
          </a:p>
          <a:p>
            <a:pPr marL="546226" indent="-273113" lvl="1">
              <a:lnSpc>
                <a:spcPts val="3541"/>
              </a:lnSpc>
              <a:spcBef>
                <a:spcPct val="0"/>
              </a:spcBef>
              <a:buFont typeface="Arial"/>
              <a:buChar char="•"/>
            </a:pPr>
            <a:r>
              <a:rPr lang="en-US" sz="2529" strike="noStrike" u="none">
                <a:solidFill>
                  <a:srgbClr val="000000"/>
                </a:solidFill>
                <a:latin typeface="Canva Sans"/>
              </a:rPr>
              <a:t>To make the code efficient, we initially took XOR of all the messages received from each VN. The, to send the message to VN j, we again took the xor of the total with the message sent by VN j, and sent back that value.</a:t>
            </a:r>
          </a:p>
          <a:p>
            <a:pPr>
              <a:lnSpc>
                <a:spcPts val="3541"/>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669972" y="3375837"/>
            <a:ext cx="6422055" cy="4837529"/>
          </a:xfrm>
          <a:custGeom>
            <a:avLst/>
            <a:gdLst/>
            <a:ahLst/>
            <a:cxnLst/>
            <a:rect r="r" b="b" t="t" l="l"/>
            <a:pathLst>
              <a:path h="4837529" w="6422055">
                <a:moveTo>
                  <a:pt x="0" y="0"/>
                </a:moveTo>
                <a:lnTo>
                  <a:pt x="6422055" y="0"/>
                </a:lnTo>
                <a:lnTo>
                  <a:pt x="6422055" y="4837529"/>
                </a:lnTo>
                <a:lnTo>
                  <a:pt x="0" y="4837529"/>
                </a:lnTo>
                <a:lnTo>
                  <a:pt x="0" y="0"/>
                </a:lnTo>
                <a:close/>
              </a:path>
            </a:pathLst>
          </a:custGeom>
          <a:blipFill>
            <a:blip r:embed="rId2"/>
            <a:stretch>
              <a:fillRect l="0" t="0" r="0" b="0"/>
            </a:stretch>
          </a:blipFill>
        </p:spPr>
      </p:sp>
      <p:grpSp>
        <p:nvGrpSpPr>
          <p:cNvPr name="Group 3" id="3"/>
          <p:cNvGrpSpPr/>
          <p:nvPr/>
        </p:nvGrpSpPr>
        <p:grpSpPr>
          <a:xfrm rot="0">
            <a:off x="-3210146" y="-5459304"/>
            <a:ext cx="8477692" cy="84776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6" id="6"/>
          <p:cNvGrpSpPr/>
          <p:nvPr/>
        </p:nvGrpSpPr>
        <p:grpSpPr>
          <a:xfrm rot="0">
            <a:off x="1669972" y="483700"/>
            <a:ext cx="10157776" cy="1714336"/>
            <a:chOff x="0" y="0"/>
            <a:chExt cx="2675299" cy="451512"/>
          </a:xfrm>
        </p:grpSpPr>
        <p:sp>
          <p:nvSpPr>
            <p:cNvPr name="Freeform 7" id="7"/>
            <p:cNvSpPr/>
            <p:nvPr/>
          </p:nvSpPr>
          <p:spPr>
            <a:xfrm flipH="false" flipV="false" rot="0">
              <a:off x="0" y="0"/>
              <a:ext cx="2675299" cy="451512"/>
            </a:xfrm>
            <a:custGeom>
              <a:avLst/>
              <a:gdLst/>
              <a:ahLst/>
              <a:cxnLst/>
              <a:rect r="r" b="b" t="t" l="l"/>
              <a:pathLst>
                <a:path h="451512" w="2675299">
                  <a:moveTo>
                    <a:pt x="9146" y="0"/>
                  </a:moveTo>
                  <a:lnTo>
                    <a:pt x="2666153" y="0"/>
                  </a:lnTo>
                  <a:cubicBezTo>
                    <a:pt x="2668579" y="0"/>
                    <a:pt x="2670905" y="964"/>
                    <a:pt x="2672620" y="2679"/>
                  </a:cubicBezTo>
                  <a:cubicBezTo>
                    <a:pt x="2674336" y="4394"/>
                    <a:pt x="2675299" y="6720"/>
                    <a:pt x="2675299" y="9146"/>
                  </a:cubicBezTo>
                  <a:lnTo>
                    <a:pt x="2675299" y="442366"/>
                  </a:lnTo>
                  <a:cubicBezTo>
                    <a:pt x="2675299" y="444792"/>
                    <a:pt x="2674336" y="447118"/>
                    <a:pt x="2672620" y="448834"/>
                  </a:cubicBezTo>
                  <a:cubicBezTo>
                    <a:pt x="2670905" y="450549"/>
                    <a:pt x="2668579" y="451512"/>
                    <a:pt x="2666153" y="451512"/>
                  </a:cubicBezTo>
                  <a:lnTo>
                    <a:pt x="9146" y="451512"/>
                  </a:lnTo>
                  <a:cubicBezTo>
                    <a:pt x="6720" y="451512"/>
                    <a:pt x="4394" y="450549"/>
                    <a:pt x="2679" y="448834"/>
                  </a:cubicBezTo>
                  <a:cubicBezTo>
                    <a:pt x="964" y="447118"/>
                    <a:pt x="0" y="444792"/>
                    <a:pt x="0" y="442366"/>
                  </a:cubicBezTo>
                  <a:lnTo>
                    <a:pt x="0" y="9146"/>
                  </a:lnTo>
                  <a:cubicBezTo>
                    <a:pt x="0" y="6720"/>
                    <a:pt x="964" y="4394"/>
                    <a:pt x="2679" y="2679"/>
                  </a:cubicBezTo>
                  <a:cubicBezTo>
                    <a:pt x="4394" y="964"/>
                    <a:pt x="6720" y="0"/>
                    <a:pt x="9146" y="0"/>
                  </a:cubicBezTo>
                  <a:close/>
                </a:path>
              </a:pathLst>
            </a:custGeom>
            <a:solidFill>
              <a:srgbClr val="FFFFFF"/>
            </a:solidFill>
            <a:ln cap="sq">
              <a:noFill/>
              <a:prstDash val="solid"/>
              <a:miter/>
            </a:ln>
          </p:spPr>
        </p:sp>
        <p:sp>
          <p:nvSpPr>
            <p:cNvPr name="TextBox 8" id="8"/>
            <p:cNvSpPr txBox="true"/>
            <p:nvPr/>
          </p:nvSpPr>
          <p:spPr>
            <a:xfrm>
              <a:off x="0" y="-66675"/>
              <a:ext cx="2675299" cy="518187"/>
            </a:xfrm>
            <a:prstGeom prst="rect">
              <a:avLst/>
            </a:prstGeom>
          </p:spPr>
          <p:txBody>
            <a:bodyPr anchor="ctr" rtlCol="false" tIns="215900" lIns="215900" bIns="215900" rIns="215900"/>
            <a:lstStyle/>
            <a:p>
              <a:pPr algn="ctr">
                <a:lnSpc>
                  <a:spcPts val="5179"/>
                </a:lnSpc>
              </a:pPr>
              <a:r>
                <a:rPr lang="en-US" sz="3699">
                  <a:solidFill>
                    <a:srgbClr val="2B1511"/>
                  </a:solidFill>
                  <a:latin typeface="Canva Sans Bold"/>
                </a:rPr>
                <a:t>HARD DECISION DECODING ALGORITHM</a:t>
              </a:r>
            </a:p>
            <a:p>
              <a:pPr algn="ctr" marL="0" indent="0" lvl="0">
                <a:lnSpc>
                  <a:spcPts val="5179"/>
                </a:lnSpc>
                <a:spcBef>
                  <a:spcPct val="0"/>
                </a:spcBef>
              </a:pPr>
              <a:r>
                <a:rPr lang="en-US" sz="3699">
                  <a:solidFill>
                    <a:srgbClr val="2B1511"/>
                  </a:solidFill>
                  <a:latin typeface="Canva Sans Bold"/>
                </a:rPr>
                <a:t>Computing ĉ</a:t>
              </a:r>
            </a:p>
          </p:txBody>
        </p:sp>
      </p:grpSp>
      <p:sp>
        <p:nvSpPr>
          <p:cNvPr name="TextBox 9" id="9"/>
          <p:cNvSpPr txBox="true"/>
          <p:nvPr/>
        </p:nvSpPr>
        <p:spPr>
          <a:xfrm rot="0">
            <a:off x="8307692" y="3988408"/>
            <a:ext cx="9728218" cy="3564763"/>
          </a:xfrm>
          <a:prstGeom prst="rect">
            <a:avLst/>
          </a:prstGeom>
        </p:spPr>
        <p:txBody>
          <a:bodyPr anchor="t" rtlCol="false" tIns="0" lIns="0" bIns="0" rIns="0">
            <a:spAutoFit/>
          </a:bodyPr>
          <a:lstStyle/>
          <a:p>
            <a:pPr marL="546226" indent="-273113" lvl="1">
              <a:lnSpc>
                <a:spcPts val="3541"/>
              </a:lnSpc>
              <a:buFont typeface="Arial"/>
              <a:buChar char="•"/>
            </a:pPr>
            <a:r>
              <a:rPr lang="en-US" sz="2529">
                <a:solidFill>
                  <a:srgbClr val="000000"/>
                </a:solidFill>
                <a:latin typeface="Canva Sans"/>
              </a:rPr>
              <a:t>After 1 complete iteration, we now estimate ĉ. Each bit of ĉ is determined by majority voting. </a:t>
            </a:r>
          </a:p>
          <a:p>
            <a:pPr marL="546226" indent="-273113" lvl="1">
              <a:lnSpc>
                <a:spcPts val="3541"/>
              </a:lnSpc>
              <a:buFont typeface="Arial"/>
              <a:buChar char="•"/>
            </a:pPr>
            <a:r>
              <a:rPr lang="en-US" sz="2529">
                <a:solidFill>
                  <a:srgbClr val="000000"/>
                </a:solidFill>
                <a:latin typeface="Canva Sans"/>
              </a:rPr>
              <a:t>Majority voting of all the messages received from each connected CN and the original message gives each bit of </a:t>
            </a:r>
            <a:r>
              <a:rPr lang="en-US" sz="2529">
                <a:solidFill>
                  <a:srgbClr val="000000"/>
                </a:solidFill>
                <a:latin typeface="Canva Sans"/>
              </a:rPr>
              <a:t>ĉ. </a:t>
            </a:r>
          </a:p>
          <a:p>
            <a:pPr marL="546226" indent="-273113" lvl="1">
              <a:lnSpc>
                <a:spcPts val="3541"/>
              </a:lnSpc>
              <a:buFont typeface="Arial"/>
              <a:buChar char="•"/>
            </a:pPr>
            <a:r>
              <a:rPr lang="en-US" sz="2529">
                <a:solidFill>
                  <a:srgbClr val="000000"/>
                </a:solidFill>
                <a:latin typeface="Canva Sans"/>
              </a:rPr>
              <a:t>We keep on doing these iterations until we reach the maximum iterations allowed or the estimated ĉ equals the encoded codeword or ĉ equals the last estimated codeword. </a:t>
            </a:r>
          </a:p>
        </p:txBody>
      </p:sp>
      <p:grpSp>
        <p:nvGrpSpPr>
          <p:cNvPr name="Group 10" id="10"/>
          <p:cNvGrpSpPr/>
          <p:nvPr/>
        </p:nvGrpSpPr>
        <p:grpSpPr>
          <a:xfrm rot="0">
            <a:off x="4756701" y="8213366"/>
            <a:ext cx="248596" cy="893521"/>
            <a:chOff x="0" y="0"/>
            <a:chExt cx="331462" cy="1191361"/>
          </a:xfrm>
        </p:grpSpPr>
        <p:sp>
          <p:nvSpPr>
            <p:cNvPr name="Freeform 11" id="11"/>
            <p:cNvSpPr/>
            <p:nvPr/>
          </p:nvSpPr>
          <p:spPr>
            <a:xfrm flipH="false" flipV="false" rot="-5400000">
              <a:off x="-228866" y="228866"/>
              <a:ext cx="789194" cy="331462"/>
            </a:xfrm>
            <a:custGeom>
              <a:avLst/>
              <a:gdLst/>
              <a:ahLst/>
              <a:cxnLst/>
              <a:rect r="r" b="b" t="t" l="l"/>
              <a:pathLst>
                <a:path h="331462" w="789194">
                  <a:moveTo>
                    <a:pt x="0" y="0"/>
                  </a:moveTo>
                  <a:lnTo>
                    <a:pt x="789194" y="0"/>
                  </a:lnTo>
                  <a:lnTo>
                    <a:pt x="789194" y="331462"/>
                  </a:lnTo>
                  <a:lnTo>
                    <a:pt x="0" y="331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4215" y="741569"/>
              <a:ext cx="123031"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DM Sans"/>
                </a:rPr>
                <a:t>r</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MAP GENERATION</a:t>
              </a:r>
            </a:p>
          </p:txBody>
        </p:sp>
      </p:grpSp>
      <p:sp>
        <p:nvSpPr>
          <p:cNvPr name="Freeform 8" id="8"/>
          <p:cNvSpPr/>
          <p:nvPr/>
        </p:nvSpPr>
        <p:spPr>
          <a:xfrm flipH="false" flipV="false" rot="0">
            <a:off x="2928606" y="7730131"/>
            <a:ext cx="5363874" cy="2706487"/>
          </a:xfrm>
          <a:custGeom>
            <a:avLst/>
            <a:gdLst/>
            <a:ahLst/>
            <a:cxnLst/>
            <a:rect r="r" b="b" t="t" l="l"/>
            <a:pathLst>
              <a:path h="2706487" w="5363874">
                <a:moveTo>
                  <a:pt x="0" y="0"/>
                </a:moveTo>
                <a:lnTo>
                  <a:pt x="5363874" y="0"/>
                </a:lnTo>
                <a:lnTo>
                  <a:pt x="5363874" y="2706487"/>
                </a:lnTo>
                <a:lnTo>
                  <a:pt x="0" y="2706487"/>
                </a:lnTo>
                <a:lnTo>
                  <a:pt x="0" y="0"/>
                </a:lnTo>
                <a:close/>
              </a:path>
            </a:pathLst>
          </a:custGeom>
          <a:blipFill>
            <a:blip r:embed="rId2"/>
            <a:stretch>
              <a:fillRect l="-14408" t="-51365" r="-4481" b="0"/>
            </a:stretch>
          </a:blipFill>
        </p:spPr>
      </p:sp>
      <p:sp>
        <p:nvSpPr>
          <p:cNvPr name="TextBox 9" id="9"/>
          <p:cNvSpPr txBox="true"/>
          <p:nvPr/>
        </p:nvSpPr>
        <p:spPr>
          <a:xfrm rot="0">
            <a:off x="6874141" y="2390570"/>
            <a:ext cx="10144560" cy="42259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Canva Sans"/>
              </a:rPr>
              <a:t>To implement the explained algorithm in MATLAB, we have made two cells named VN_to_CN_Map and CN_to_VN_Map. These maps remain same for both Soft Decision and Hard Decision Decoding.</a:t>
            </a:r>
          </a:p>
          <a:p>
            <a:pPr marL="431801" indent="-215900" lvl="1">
              <a:lnSpc>
                <a:spcPts val="2800"/>
              </a:lnSpc>
              <a:buFont typeface="Arial"/>
              <a:buChar char="•"/>
            </a:pPr>
            <a:r>
              <a:rPr lang="en-US" sz="2000">
                <a:solidFill>
                  <a:srgbClr val="000000"/>
                </a:solidFill>
                <a:latin typeface="Canva Sans"/>
              </a:rPr>
              <a:t>Following is the explanation of these maps:</a:t>
            </a:r>
          </a:p>
          <a:p>
            <a:pPr marL="431801" indent="-215900" lvl="1">
              <a:lnSpc>
                <a:spcPts val="2800"/>
              </a:lnSpc>
              <a:buFont typeface="Arial"/>
              <a:buChar char="•"/>
            </a:pPr>
            <a:r>
              <a:rPr lang="en-US" sz="2000">
                <a:solidFill>
                  <a:srgbClr val="000000"/>
                </a:solidFill>
                <a:latin typeface="Canva Sans"/>
              </a:rPr>
              <a:t>The first map shows that Cni is connected to 4 VNs - VN1, VN2, VN5, VN6  and VN 7.</a:t>
            </a:r>
          </a:p>
          <a:p>
            <a:pPr marL="431801" indent="-215900" lvl="1">
              <a:lnSpc>
                <a:spcPts val="2800"/>
              </a:lnSpc>
              <a:buFont typeface="Arial"/>
              <a:buChar char="•"/>
            </a:pPr>
            <a:r>
              <a:rPr lang="en-US" sz="2000">
                <a:solidFill>
                  <a:srgbClr val="000000"/>
                </a:solidFill>
                <a:latin typeface="Canva Sans"/>
              </a:rPr>
              <a:t>We can also see that since our H matrix is non-regular, the number of VNs connected with all CNs is not equal.</a:t>
            </a:r>
          </a:p>
          <a:p>
            <a:pPr marL="431801" indent="-215900" lvl="1">
              <a:lnSpc>
                <a:spcPts val="2800"/>
              </a:lnSpc>
              <a:buFont typeface="Arial"/>
              <a:buChar char="•"/>
            </a:pPr>
            <a:r>
              <a:rPr lang="en-US" sz="2000">
                <a:solidFill>
                  <a:srgbClr val="000000"/>
                </a:solidFill>
                <a:latin typeface="Canva Sans"/>
              </a:rPr>
              <a:t>Similarly, we have constructed a map for VN to CN.</a:t>
            </a:r>
          </a:p>
          <a:p>
            <a:pPr marL="431801" indent="-215900" lvl="1">
              <a:lnSpc>
                <a:spcPts val="2800"/>
              </a:lnSpc>
              <a:buFont typeface="Arial"/>
              <a:buChar char="•"/>
            </a:pPr>
            <a:r>
              <a:rPr lang="en-US" sz="2000">
                <a:solidFill>
                  <a:srgbClr val="000000"/>
                </a:solidFill>
                <a:latin typeface="Canva Sans"/>
              </a:rPr>
              <a:t>Now using these maps and an L matrix of the size equal to H matrix, we perform the decoding as explained before.</a:t>
            </a:r>
          </a:p>
          <a:p>
            <a:pPr>
              <a:lnSpc>
                <a:spcPts val="2800"/>
              </a:lnSpc>
            </a:pPr>
          </a:p>
        </p:txBody>
      </p:sp>
      <p:grpSp>
        <p:nvGrpSpPr>
          <p:cNvPr name="Group 10" id="10"/>
          <p:cNvGrpSpPr/>
          <p:nvPr/>
        </p:nvGrpSpPr>
        <p:grpSpPr>
          <a:xfrm rot="0">
            <a:off x="3185487" y="7941956"/>
            <a:ext cx="564222" cy="446316"/>
            <a:chOff x="0" y="0"/>
            <a:chExt cx="148602" cy="117548"/>
          </a:xfrm>
        </p:grpSpPr>
        <p:sp>
          <p:nvSpPr>
            <p:cNvPr name="Freeform 11" id="11"/>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12" id="12"/>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x₁</a:t>
              </a:r>
            </a:p>
          </p:txBody>
        </p:sp>
      </p:grpSp>
      <p:sp>
        <p:nvSpPr>
          <p:cNvPr name="TextBox 13" id="13"/>
          <p:cNvSpPr txBox="true"/>
          <p:nvPr/>
        </p:nvSpPr>
        <p:spPr>
          <a:xfrm rot="0">
            <a:off x="-3657722" y="7684940"/>
            <a:ext cx="11390793" cy="1990090"/>
          </a:xfrm>
          <a:prstGeom prst="rect">
            <a:avLst/>
          </a:prstGeom>
        </p:spPr>
        <p:txBody>
          <a:bodyPr anchor="t" rtlCol="false" tIns="0" lIns="0" bIns="0" rIns="0">
            <a:spAutoFit/>
          </a:bodyPr>
          <a:lstStyle/>
          <a:p>
            <a:pPr algn="ctr">
              <a:lnSpc>
                <a:spcPts val="2659"/>
              </a:lnSpc>
            </a:pPr>
          </a:p>
          <a:p>
            <a:pPr algn="ctr">
              <a:lnSpc>
                <a:spcPts val="2659"/>
              </a:lnSpc>
            </a:pPr>
            <a:r>
              <a:rPr lang="en-US" sz="1899">
                <a:solidFill>
                  <a:srgbClr val="000000"/>
                </a:solidFill>
                <a:latin typeface="DM Sans Bold"/>
              </a:rPr>
              <a:t>CN i</a:t>
            </a:r>
          </a:p>
          <a:p>
            <a:pPr algn="ctr">
              <a:lnSpc>
                <a:spcPts val="2659"/>
              </a:lnSpc>
            </a:pPr>
          </a:p>
          <a:p>
            <a:pPr algn="ctr">
              <a:lnSpc>
                <a:spcPts val="2659"/>
              </a:lnSpc>
            </a:pPr>
            <a:r>
              <a:rPr lang="en-US" sz="1899">
                <a:solidFill>
                  <a:srgbClr val="000000"/>
                </a:solidFill>
                <a:latin typeface="DM Sans Bold"/>
              </a:rPr>
              <a:t>CN i+1</a:t>
            </a:r>
          </a:p>
          <a:p>
            <a:pPr algn="ctr">
              <a:lnSpc>
                <a:spcPts val="2659"/>
              </a:lnSpc>
            </a:pPr>
          </a:p>
          <a:p>
            <a:pPr algn="ctr">
              <a:lnSpc>
                <a:spcPts val="2659"/>
              </a:lnSpc>
              <a:spcBef>
                <a:spcPct val="0"/>
              </a:spcBef>
            </a:pPr>
            <a:r>
              <a:rPr lang="en-US" sz="1899">
                <a:solidFill>
                  <a:srgbClr val="000000"/>
                </a:solidFill>
                <a:latin typeface="DM Sans Bold"/>
              </a:rPr>
              <a:t>CN i+2</a:t>
            </a:r>
          </a:p>
        </p:txBody>
      </p:sp>
      <p:grpSp>
        <p:nvGrpSpPr>
          <p:cNvPr name="Group 14" id="14"/>
          <p:cNvGrpSpPr/>
          <p:nvPr/>
        </p:nvGrpSpPr>
        <p:grpSpPr>
          <a:xfrm rot="0">
            <a:off x="3185487" y="8585334"/>
            <a:ext cx="564222" cy="446316"/>
            <a:chOff x="0" y="0"/>
            <a:chExt cx="148602" cy="117548"/>
          </a:xfrm>
        </p:grpSpPr>
        <p:sp>
          <p:nvSpPr>
            <p:cNvPr name="Freeform 15" id="15"/>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16" id="16"/>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VN₂</a:t>
              </a:r>
            </a:p>
          </p:txBody>
        </p:sp>
      </p:grpSp>
      <p:grpSp>
        <p:nvGrpSpPr>
          <p:cNvPr name="Group 17" id="17"/>
          <p:cNvGrpSpPr/>
          <p:nvPr/>
        </p:nvGrpSpPr>
        <p:grpSpPr>
          <a:xfrm rot="0">
            <a:off x="4133384" y="8585334"/>
            <a:ext cx="564222" cy="446316"/>
            <a:chOff x="0" y="0"/>
            <a:chExt cx="148602" cy="117548"/>
          </a:xfrm>
        </p:grpSpPr>
        <p:sp>
          <p:nvSpPr>
            <p:cNvPr name="Freeform 18" id="18"/>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19" id="19"/>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VN₅</a:t>
              </a:r>
            </a:p>
          </p:txBody>
        </p:sp>
      </p:grpSp>
      <p:grpSp>
        <p:nvGrpSpPr>
          <p:cNvPr name="Group 20" id="20"/>
          <p:cNvGrpSpPr/>
          <p:nvPr/>
        </p:nvGrpSpPr>
        <p:grpSpPr>
          <a:xfrm rot="0">
            <a:off x="5062206" y="7941956"/>
            <a:ext cx="564222" cy="446316"/>
            <a:chOff x="0" y="0"/>
            <a:chExt cx="148602" cy="117548"/>
          </a:xfrm>
        </p:grpSpPr>
        <p:sp>
          <p:nvSpPr>
            <p:cNvPr name="Freeform 21" id="21"/>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22" id="22"/>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VN₅</a:t>
              </a:r>
            </a:p>
          </p:txBody>
        </p:sp>
      </p:grpSp>
      <p:grpSp>
        <p:nvGrpSpPr>
          <p:cNvPr name="Group 23" id="23"/>
          <p:cNvGrpSpPr/>
          <p:nvPr/>
        </p:nvGrpSpPr>
        <p:grpSpPr>
          <a:xfrm rot="0">
            <a:off x="4133384" y="7946198"/>
            <a:ext cx="564222" cy="446316"/>
            <a:chOff x="0" y="0"/>
            <a:chExt cx="148602" cy="117548"/>
          </a:xfrm>
        </p:grpSpPr>
        <p:sp>
          <p:nvSpPr>
            <p:cNvPr name="Freeform 24" id="24"/>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25" id="25"/>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VN₂</a:t>
              </a:r>
            </a:p>
          </p:txBody>
        </p:sp>
      </p:grpSp>
      <p:grpSp>
        <p:nvGrpSpPr>
          <p:cNvPr name="Group 26" id="26"/>
          <p:cNvGrpSpPr/>
          <p:nvPr/>
        </p:nvGrpSpPr>
        <p:grpSpPr>
          <a:xfrm rot="0">
            <a:off x="5928062" y="7946198"/>
            <a:ext cx="564222" cy="446316"/>
            <a:chOff x="0" y="0"/>
            <a:chExt cx="148602" cy="117548"/>
          </a:xfrm>
        </p:grpSpPr>
        <p:sp>
          <p:nvSpPr>
            <p:cNvPr name="Freeform 27" id="27"/>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28" id="28"/>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VN₆</a:t>
              </a:r>
            </a:p>
          </p:txBody>
        </p:sp>
      </p:grpSp>
      <p:grpSp>
        <p:nvGrpSpPr>
          <p:cNvPr name="Group 29" id="29"/>
          <p:cNvGrpSpPr/>
          <p:nvPr/>
        </p:nvGrpSpPr>
        <p:grpSpPr>
          <a:xfrm rot="0">
            <a:off x="4133384" y="9222151"/>
            <a:ext cx="564222" cy="446316"/>
            <a:chOff x="0" y="0"/>
            <a:chExt cx="148602" cy="117548"/>
          </a:xfrm>
        </p:grpSpPr>
        <p:sp>
          <p:nvSpPr>
            <p:cNvPr name="Freeform 30" id="30"/>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31" id="31"/>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VN₅</a:t>
              </a:r>
            </a:p>
          </p:txBody>
        </p:sp>
      </p:grpSp>
      <p:grpSp>
        <p:nvGrpSpPr>
          <p:cNvPr name="Group 32" id="32"/>
          <p:cNvGrpSpPr/>
          <p:nvPr/>
        </p:nvGrpSpPr>
        <p:grpSpPr>
          <a:xfrm rot="0">
            <a:off x="5928062" y="8585334"/>
            <a:ext cx="564222" cy="446316"/>
            <a:chOff x="0" y="0"/>
            <a:chExt cx="148602" cy="117548"/>
          </a:xfrm>
        </p:grpSpPr>
        <p:sp>
          <p:nvSpPr>
            <p:cNvPr name="Freeform 33" id="33"/>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34" id="34"/>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VN₈ </a:t>
              </a:r>
            </a:p>
          </p:txBody>
        </p:sp>
      </p:grpSp>
      <p:grpSp>
        <p:nvGrpSpPr>
          <p:cNvPr name="Group 35" id="35"/>
          <p:cNvGrpSpPr/>
          <p:nvPr/>
        </p:nvGrpSpPr>
        <p:grpSpPr>
          <a:xfrm rot="0">
            <a:off x="5928062" y="9228713"/>
            <a:ext cx="564222" cy="446316"/>
            <a:chOff x="0" y="0"/>
            <a:chExt cx="148602" cy="117548"/>
          </a:xfrm>
        </p:grpSpPr>
        <p:sp>
          <p:nvSpPr>
            <p:cNvPr name="Freeform 36" id="36"/>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37" id="37"/>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VN₈ </a:t>
              </a:r>
            </a:p>
          </p:txBody>
        </p:sp>
      </p:grpSp>
      <p:grpSp>
        <p:nvGrpSpPr>
          <p:cNvPr name="Group 38" id="38"/>
          <p:cNvGrpSpPr/>
          <p:nvPr/>
        </p:nvGrpSpPr>
        <p:grpSpPr>
          <a:xfrm rot="0">
            <a:off x="3185487" y="9228713"/>
            <a:ext cx="564222" cy="446316"/>
            <a:chOff x="0" y="0"/>
            <a:chExt cx="148602" cy="117548"/>
          </a:xfrm>
        </p:grpSpPr>
        <p:sp>
          <p:nvSpPr>
            <p:cNvPr name="Freeform 39" id="39"/>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40" id="40"/>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VN₁</a:t>
              </a:r>
            </a:p>
          </p:txBody>
        </p:sp>
      </p:grpSp>
      <p:grpSp>
        <p:nvGrpSpPr>
          <p:cNvPr name="Group 41" id="41"/>
          <p:cNvGrpSpPr/>
          <p:nvPr/>
        </p:nvGrpSpPr>
        <p:grpSpPr>
          <a:xfrm rot="0">
            <a:off x="6874141" y="9222151"/>
            <a:ext cx="564222" cy="446316"/>
            <a:chOff x="0" y="0"/>
            <a:chExt cx="148602" cy="117548"/>
          </a:xfrm>
        </p:grpSpPr>
        <p:sp>
          <p:nvSpPr>
            <p:cNvPr name="Freeform 42" id="42"/>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43" id="43"/>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VN₁₀</a:t>
              </a:r>
            </a:p>
          </p:txBody>
        </p:sp>
      </p:grpSp>
      <p:grpSp>
        <p:nvGrpSpPr>
          <p:cNvPr name="Group 44" id="44"/>
          <p:cNvGrpSpPr/>
          <p:nvPr/>
        </p:nvGrpSpPr>
        <p:grpSpPr>
          <a:xfrm rot="0">
            <a:off x="6874141" y="7941956"/>
            <a:ext cx="564222" cy="446316"/>
            <a:chOff x="0" y="0"/>
            <a:chExt cx="148602" cy="117548"/>
          </a:xfrm>
        </p:grpSpPr>
        <p:sp>
          <p:nvSpPr>
            <p:cNvPr name="Freeform 45" id="45"/>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46" id="46"/>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VN₇</a:t>
              </a:r>
            </a:p>
          </p:txBody>
        </p:sp>
      </p:grpSp>
      <p:grpSp>
        <p:nvGrpSpPr>
          <p:cNvPr name="Group 47" id="47"/>
          <p:cNvGrpSpPr/>
          <p:nvPr/>
        </p:nvGrpSpPr>
        <p:grpSpPr>
          <a:xfrm rot="0">
            <a:off x="5030723" y="9222151"/>
            <a:ext cx="564222" cy="446316"/>
            <a:chOff x="0" y="0"/>
            <a:chExt cx="148602" cy="117548"/>
          </a:xfrm>
        </p:grpSpPr>
        <p:sp>
          <p:nvSpPr>
            <p:cNvPr name="Freeform 48" id="48"/>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49" id="49"/>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VN₇</a:t>
              </a:r>
            </a:p>
          </p:txBody>
        </p:sp>
      </p:grpSp>
      <p:grpSp>
        <p:nvGrpSpPr>
          <p:cNvPr name="Group 50" id="50"/>
          <p:cNvGrpSpPr/>
          <p:nvPr/>
        </p:nvGrpSpPr>
        <p:grpSpPr>
          <a:xfrm rot="0">
            <a:off x="5030723" y="8585334"/>
            <a:ext cx="564222" cy="446316"/>
            <a:chOff x="0" y="0"/>
            <a:chExt cx="148602" cy="117548"/>
          </a:xfrm>
        </p:grpSpPr>
        <p:sp>
          <p:nvSpPr>
            <p:cNvPr name="Freeform 51" id="51"/>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52" id="52"/>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VN₇</a:t>
              </a:r>
            </a:p>
          </p:txBody>
        </p:sp>
      </p:grpSp>
      <p:grpSp>
        <p:nvGrpSpPr>
          <p:cNvPr name="Group 53" id="53"/>
          <p:cNvGrpSpPr/>
          <p:nvPr/>
        </p:nvGrpSpPr>
        <p:grpSpPr>
          <a:xfrm rot="0">
            <a:off x="3185487" y="7938993"/>
            <a:ext cx="564222" cy="446316"/>
            <a:chOff x="0" y="0"/>
            <a:chExt cx="148602" cy="117548"/>
          </a:xfrm>
        </p:grpSpPr>
        <p:sp>
          <p:nvSpPr>
            <p:cNvPr name="Freeform 54" id="54"/>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55" id="55"/>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VN₁</a:t>
              </a:r>
            </a:p>
          </p:txBody>
        </p:sp>
      </p:grpSp>
      <p:sp>
        <p:nvSpPr>
          <p:cNvPr name="Freeform 56" id="56"/>
          <p:cNvSpPr/>
          <p:nvPr/>
        </p:nvSpPr>
        <p:spPr>
          <a:xfrm flipH="false" flipV="false" rot="0">
            <a:off x="11001823" y="7695377"/>
            <a:ext cx="3792182" cy="2188697"/>
          </a:xfrm>
          <a:custGeom>
            <a:avLst/>
            <a:gdLst/>
            <a:ahLst/>
            <a:cxnLst/>
            <a:rect r="r" b="b" t="t" l="l"/>
            <a:pathLst>
              <a:path h="2188697" w="3792182">
                <a:moveTo>
                  <a:pt x="0" y="0"/>
                </a:moveTo>
                <a:lnTo>
                  <a:pt x="3792182" y="0"/>
                </a:lnTo>
                <a:lnTo>
                  <a:pt x="3792182" y="2188697"/>
                </a:lnTo>
                <a:lnTo>
                  <a:pt x="0" y="2188697"/>
                </a:lnTo>
                <a:lnTo>
                  <a:pt x="0" y="0"/>
                </a:lnTo>
                <a:close/>
              </a:path>
            </a:pathLst>
          </a:custGeom>
          <a:blipFill>
            <a:blip r:embed="rId2"/>
            <a:stretch>
              <a:fillRect l="-20380" t="-62064" r="-47784" b="-25109"/>
            </a:stretch>
          </a:blipFill>
        </p:spPr>
      </p:sp>
      <p:grpSp>
        <p:nvGrpSpPr>
          <p:cNvPr name="Group 57" id="57"/>
          <p:cNvGrpSpPr/>
          <p:nvPr/>
        </p:nvGrpSpPr>
        <p:grpSpPr>
          <a:xfrm rot="0">
            <a:off x="11258704" y="7938993"/>
            <a:ext cx="564222" cy="446316"/>
            <a:chOff x="0" y="0"/>
            <a:chExt cx="148602" cy="117548"/>
          </a:xfrm>
        </p:grpSpPr>
        <p:sp>
          <p:nvSpPr>
            <p:cNvPr name="Freeform 58" id="58"/>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59" id="59"/>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x₁</a:t>
              </a:r>
            </a:p>
          </p:txBody>
        </p:sp>
      </p:grpSp>
      <p:sp>
        <p:nvSpPr>
          <p:cNvPr name="TextBox 60" id="60"/>
          <p:cNvSpPr txBox="true"/>
          <p:nvPr/>
        </p:nvSpPr>
        <p:spPr>
          <a:xfrm rot="0">
            <a:off x="4415495" y="7681977"/>
            <a:ext cx="11390793" cy="1990090"/>
          </a:xfrm>
          <a:prstGeom prst="rect">
            <a:avLst/>
          </a:prstGeom>
        </p:spPr>
        <p:txBody>
          <a:bodyPr anchor="t" rtlCol="false" tIns="0" lIns="0" bIns="0" rIns="0">
            <a:spAutoFit/>
          </a:bodyPr>
          <a:lstStyle/>
          <a:p>
            <a:pPr algn="ctr">
              <a:lnSpc>
                <a:spcPts val="2659"/>
              </a:lnSpc>
            </a:pPr>
          </a:p>
          <a:p>
            <a:pPr algn="ctr">
              <a:lnSpc>
                <a:spcPts val="2659"/>
              </a:lnSpc>
            </a:pPr>
            <a:r>
              <a:rPr lang="en-US" sz="1899">
                <a:solidFill>
                  <a:srgbClr val="000000"/>
                </a:solidFill>
                <a:latin typeface="DM Sans Bold"/>
              </a:rPr>
              <a:t>VN j</a:t>
            </a:r>
          </a:p>
          <a:p>
            <a:pPr algn="ctr">
              <a:lnSpc>
                <a:spcPts val="2659"/>
              </a:lnSpc>
            </a:pPr>
          </a:p>
          <a:p>
            <a:pPr algn="ctr">
              <a:lnSpc>
                <a:spcPts val="2659"/>
              </a:lnSpc>
            </a:pPr>
            <a:r>
              <a:rPr lang="en-US" sz="1899">
                <a:solidFill>
                  <a:srgbClr val="000000"/>
                </a:solidFill>
                <a:latin typeface="DM Sans Bold"/>
              </a:rPr>
              <a:t>VN j+1</a:t>
            </a:r>
          </a:p>
          <a:p>
            <a:pPr algn="ctr">
              <a:lnSpc>
                <a:spcPts val="2659"/>
              </a:lnSpc>
            </a:pPr>
          </a:p>
          <a:p>
            <a:pPr algn="ctr">
              <a:lnSpc>
                <a:spcPts val="2659"/>
              </a:lnSpc>
              <a:spcBef>
                <a:spcPct val="0"/>
              </a:spcBef>
            </a:pPr>
            <a:r>
              <a:rPr lang="en-US" sz="1899">
                <a:solidFill>
                  <a:srgbClr val="000000"/>
                </a:solidFill>
                <a:latin typeface="DM Sans Bold"/>
              </a:rPr>
              <a:t>VN j+2</a:t>
            </a:r>
          </a:p>
        </p:txBody>
      </p:sp>
      <p:grpSp>
        <p:nvGrpSpPr>
          <p:cNvPr name="Group 61" id="61"/>
          <p:cNvGrpSpPr/>
          <p:nvPr/>
        </p:nvGrpSpPr>
        <p:grpSpPr>
          <a:xfrm rot="0">
            <a:off x="11258704" y="8582372"/>
            <a:ext cx="564222" cy="446316"/>
            <a:chOff x="0" y="0"/>
            <a:chExt cx="148602" cy="117548"/>
          </a:xfrm>
        </p:grpSpPr>
        <p:sp>
          <p:nvSpPr>
            <p:cNvPr name="Freeform 62" id="62"/>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63" id="63"/>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CN₂</a:t>
              </a:r>
            </a:p>
          </p:txBody>
        </p:sp>
      </p:grpSp>
      <p:grpSp>
        <p:nvGrpSpPr>
          <p:cNvPr name="Group 64" id="64"/>
          <p:cNvGrpSpPr/>
          <p:nvPr/>
        </p:nvGrpSpPr>
        <p:grpSpPr>
          <a:xfrm rot="0">
            <a:off x="12206602" y="8582372"/>
            <a:ext cx="564222" cy="446316"/>
            <a:chOff x="0" y="0"/>
            <a:chExt cx="148602" cy="117548"/>
          </a:xfrm>
        </p:grpSpPr>
        <p:sp>
          <p:nvSpPr>
            <p:cNvPr name="Freeform 65" id="65"/>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66" id="66"/>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CN₅</a:t>
              </a:r>
            </a:p>
          </p:txBody>
        </p:sp>
      </p:grpSp>
      <p:grpSp>
        <p:nvGrpSpPr>
          <p:cNvPr name="Group 67" id="67"/>
          <p:cNvGrpSpPr/>
          <p:nvPr/>
        </p:nvGrpSpPr>
        <p:grpSpPr>
          <a:xfrm rot="0">
            <a:off x="13135423" y="7938993"/>
            <a:ext cx="564222" cy="446316"/>
            <a:chOff x="0" y="0"/>
            <a:chExt cx="148602" cy="117548"/>
          </a:xfrm>
        </p:grpSpPr>
        <p:sp>
          <p:nvSpPr>
            <p:cNvPr name="Freeform 68" id="68"/>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69" id="69"/>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CN₅</a:t>
              </a:r>
            </a:p>
          </p:txBody>
        </p:sp>
      </p:grpSp>
      <p:grpSp>
        <p:nvGrpSpPr>
          <p:cNvPr name="Group 70" id="70"/>
          <p:cNvGrpSpPr/>
          <p:nvPr/>
        </p:nvGrpSpPr>
        <p:grpSpPr>
          <a:xfrm rot="0">
            <a:off x="12206602" y="7943235"/>
            <a:ext cx="564222" cy="446316"/>
            <a:chOff x="0" y="0"/>
            <a:chExt cx="148602" cy="117548"/>
          </a:xfrm>
        </p:grpSpPr>
        <p:sp>
          <p:nvSpPr>
            <p:cNvPr name="Freeform 71" id="71"/>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72" id="72"/>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CN₂</a:t>
              </a:r>
            </a:p>
          </p:txBody>
        </p:sp>
      </p:grpSp>
      <p:grpSp>
        <p:nvGrpSpPr>
          <p:cNvPr name="Group 73" id="73"/>
          <p:cNvGrpSpPr/>
          <p:nvPr/>
        </p:nvGrpSpPr>
        <p:grpSpPr>
          <a:xfrm rot="0">
            <a:off x="14001280" y="7943235"/>
            <a:ext cx="564222" cy="446316"/>
            <a:chOff x="0" y="0"/>
            <a:chExt cx="148602" cy="117548"/>
          </a:xfrm>
        </p:grpSpPr>
        <p:sp>
          <p:nvSpPr>
            <p:cNvPr name="Freeform 74" id="74"/>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75" id="75"/>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CN₆</a:t>
              </a:r>
            </a:p>
          </p:txBody>
        </p:sp>
      </p:grpSp>
      <p:grpSp>
        <p:nvGrpSpPr>
          <p:cNvPr name="Group 76" id="76"/>
          <p:cNvGrpSpPr/>
          <p:nvPr/>
        </p:nvGrpSpPr>
        <p:grpSpPr>
          <a:xfrm rot="0">
            <a:off x="12206602" y="9219188"/>
            <a:ext cx="564222" cy="446316"/>
            <a:chOff x="0" y="0"/>
            <a:chExt cx="148602" cy="117548"/>
          </a:xfrm>
        </p:grpSpPr>
        <p:sp>
          <p:nvSpPr>
            <p:cNvPr name="Freeform 77" id="77"/>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78" id="78"/>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CN₅</a:t>
              </a:r>
            </a:p>
          </p:txBody>
        </p:sp>
      </p:grpSp>
      <p:grpSp>
        <p:nvGrpSpPr>
          <p:cNvPr name="Group 79" id="79"/>
          <p:cNvGrpSpPr/>
          <p:nvPr/>
        </p:nvGrpSpPr>
        <p:grpSpPr>
          <a:xfrm rot="0">
            <a:off x="14001280" y="9225751"/>
            <a:ext cx="564222" cy="446316"/>
            <a:chOff x="0" y="0"/>
            <a:chExt cx="148602" cy="117548"/>
          </a:xfrm>
        </p:grpSpPr>
        <p:sp>
          <p:nvSpPr>
            <p:cNvPr name="Freeform 80" id="80"/>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81" id="81"/>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CN₈ </a:t>
              </a:r>
            </a:p>
          </p:txBody>
        </p:sp>
      </p:grpSp>
      <p:grpSp>
        <p:nvGrpSpPr>
          <p:cNvPr name="Group 82" id="82"/>
          <p:cNvGrpSpPr/>
          <p:nvPr/>
        </p:nvGrpSpPr>
        <p:grpSpPr>
          <a:xfrm rot="0">
            <a:off x="11258704" y="9225751"/>
            <a:ext cx="564222" cy="446316"/>
            <a:chOff x="0" y="0"/>
            <a:chExt cx="148602" cy="117548"/>
          </a:xfrm>
        </p:grpSpPr>
        <p:sp>
          <p:nvSpPr>
            <p:cNvPr name="Freeform 83" id="83"/>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84" id="84"/>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CN₁</a:t>
              </a:r>
            </a:p>
          </p:txBody>
        </p:sp>
      </p:grpSp>
      <p:grpSp>
        <p:nvGrpSpPr>
          <p:cNvPr name="Group 85" id="85"/>
          <p:cNvGrpSpPr/>
          <p:nvPr/>
        </p:nvGrpSpPr>
        <p:grpSpPr>
          <a:xfrm rot="0">
            <a:off x="13103941" y="9219188"/>
            <a:ext cx="564222" cy="446316"/>
            <a:chOff x="0" y="0"/>
            <a:chExt cx="148602" cy="117548"/>
          </a:xfrm>
        </p:grpSpPr>
        <p:sp>
          <p:nvSpPr>
            <p:cNvPr name="Freeform 86" id="86"/>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87" id="87"/>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CN₇</a:t>
              </a:r>
            </a:p>
          </p:txBody>
        </p:sp>
      </p:grpSp>
      <p:grpSp>
        <p:nvGrpSpPr>
          <p:cNvPr name="Group 88" id="88"/>
          <p:cNvGrpSpPr/>
          <p:nvPr/>
        </p:nvGrpSpPr>
        <p:grpSpPr>
          <a:xfrm rot="0">
            <a:off x="11258704" y="7936030"/>
            <a:ext cx="564222" cy="446316"/>
            <a:chOff x="0" y="0"/>
            <a:chExt cx="148602" cy="117548"/>
          </a:xfrm>
        </p:grpSpPr>
        <p:sp>
          <p:nvSpPr>
            <p:cNvPr name="Freeform 89" id="89"/>
            <p:cNvSpPr/>
            <p:nvPr/>
          </p:nvSpPr>
          <p:spPr>
            <a:xfrm flipH="false" flipV="false" rot="0">
              <a:off x="0" y="0"/>
              <a:ext cx="148602" cy="117548"/>
            </a:xfrm>
            <a:custGeom>
              <a:avLst/>
              <a:gdLst/>
              <a:ahLst/>
              <a:cxnLst/>
              <a:rect r="r" b="b" t="t" l="l"/>
              <a:pathLst>
                <a:path h="117548" w="148602">
                  <a:moveTo>
                    <a:pt x="0" y="0"/>
                  </a:moveTo>
                  <a:lnTo>
                    <a:pt x="148602" y="0"/>
                  </a:lnTo>
                  <a:lnTo>
                    <a:pt x="148602" y="117548"/>
                  </a:lnTo>
                  <a:lnTo>
                    <a:pt x="0" y="117548"/>
                  </a:lnTo>
                  <a:close/>
                </a:path>
              </a:pathLst>
            </a:custGeom>
            <a:solidFill>
              <a:srgbClr val="9DE1EB"/>
            </a:solidFill>
          </p:spPr>
        </p:sp>
        <p:sp>
          <p:nvSpPr>
            <p:cNvPr name="TextBox 90" id="90"/>
            <p:cNvSpPr txBox="true"/>
            <p:nvPr/>
          </p:nvSpPr>
          <p:spPr>
            <a:xfrm>
              <a:off x="0" y="-28575"/>
              <a:ext cx="148602" cy="146123"/>
            </a:xfrm>
            <a:prstGeom prst="rect">
              <a:avLst/>
            </a:prstGeom>
          </p:spPr>
          <p:txBody>
            <a:bodyPr anchor="ctr" rtlCol="false" tIns="50800" lIns="50800" bIns="50800" rIns="50800"/>
            <a:lstStyle/>
            <a:p>
              <a:pPr algn="ctr">
                <a:lnSpc>
                  <a:spcPts val="2590"/>
                </a:lnSpc>
              </a:pPr>
              <a:r>
                <a:rPr lang="en-US" sz="1850">
                  <a:solidFill>
                    <a:srgbClr val="000000"/>
                  </a:solidFill>
                  <a:latin typeface="DM Sans"/>
                </a:rPr>
                <a:t>CN₁</a:t>
              </a:r>
            </a:p>
          </p:txBody>
        </p:sp>
      </p:grpSp>
      <p:sp>
        <p:nvSpPr>
          <p:cNvPr name="Freeform 91" id="91"/>
          <p:cNvSpPr/>
          <p:nvPr/>
        </p:nvSpPr>
        <p:spPr>
          <a:xfrm flipH="false" flipV="false" rot="0">
            <a:off x="2638299" y="8159189"/>
            <a:ext cx="196880" cy="1370686"/>
          </a:xfrm>
          <a:custGeom>
            <a:avLst/>
            <a:gdLst/>
            <a:ahLst/>
            <a:cxnLst/>
            <a:rect r="r" b="b" t="t" l="l"/>
            <a:pathLst>
              <a:path h="1370686" w="196880">
                <a:moveTo>
                  <a:pt x="0" y="0"/>
                </a:moveTo>
                <a:lnTo>
                  <a:pt x="196880" y="0"/>
                </a:lnTo>
                <a:lnTo>
                  <a:pt x="196880" y="1370686"/>
                </a:lnTo>
                <a:lnTo>
                  <a:pt x="0" y="1370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2" id="92"/>
          <p:cNvSpPr txBox="true"/>
          <p:nvPr/>
        </p:nvSpPr>
        <p:spPr>
          <a:xfrm rot="0">
            <a:off x="-469365" y="9851384"/>
            <a:ext cx="1139079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CN_to_VN_Map</a:t>
            </a:r>
          </a:p>
        </p:txBody>
      </p:sp>
      <p:sp>
        <p:nvSpPr>
          <p:cNvPr name="TextBox 93" id="93"/>
          <p:cNvSpPr txBox="true"/>
          <p:nvPr/>
        </p:nvSpPr>
        <p:spPr>
          <a:xfrm rot="0">
            <a:off x="7603853" y="9848422"/>
            <a:ext cx="1139079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VN_to_CN_Map</a:t>
            </a:r>
          </a:p>
        </p:txBody>
      </p:sp>
      <p:sp>
        <p:nvSpPr>
          <p:cNvPr name="TextBox 94" id="94"/>
          <p:cNvSpPr txBox="true"/>
          <p:nvPr/>
        </p:nvSpPr>
        <p:spPr>
          <a:xfrm rot="0">
            <a:off x="4476623" y="6660093"/>
            <a:ext cx="1733550"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Connected VNS</a:t>
            </a:r>
          </a:p>
        </p:txBody>
      </p:sp>
      <p:sp>
        <p:nvSpPr>
          <p:cNvPr name="TextBox 95" id="95"/>
          <p:cNvSpPr txBox="true"/>
          <p:nvPr/>
        </p:nvSpPr>
        <p:spPr>
          <a:xfrm rot="0">
            <a:off x="11897917" y="6660093"/>
            <a:ext cx="1745813"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Connected CNS</a:t>
            </a:r>
          </a:p>
        </p:txBody>
      </p:sp>
      <p:sp>
        <p:nvSpPr>
          <p:cNvPr name="Freeform 96" id="96"/>
          <p:cNvSpPr/>
          <p:nvPr/>
        </p:nvSpPr>
        <p:spPr>
          <a:xfrm flipH="false" flipV="false" rot="0">
            <a:off x="10768735" y="8165114"/>
            <a:ext cx="196880" cy="1370686"/>
          </a:xfrm>
          <a:custGeom>
            <a:avLst/>
            <a:gdLst/>
            <a:ahLst/>
            <a:cxnLst/>
            <a:rect r="r" b="b" t="t" l="l"/>
            <a:pathLst>
              <a:path h="1370686" w="196880">
                <a:moveTo>
                  <a:pt x="0" y="0"/>
                </a:moveTo>
                <a:lnTo>
                  <a:pt x="196881" y="0"/>
                </a:lnTo>
                <a:lnTo>
                  <a:pt x="196881" y="1370686"/>
                </a:lnTo>
                <a:lnTo>
                  <a:pt x="0" y="1370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7" id="97"/>
          <p:cNvSpPr/>
          <p:nvPr/>
        </p:nvSpPr>
        <p:spPr>
          <a:xfrm flipH="false" flipV="false" rot="5400000">
            <a:off x="5079404" y="5586137"/>
            <a:ext cx="529825" cy="3688655"/>
          </a:xfrm>
          <a:custGeom>
            <a:avLst/>
            <a:gdLst/>
            <a:ahLst/>
            <a:cxnLst/>
            <a:rect r="r" b="b" t="t" l="l"/>
            <a:pathLst>
              <a:path h="3688655" w="529825">
                <a:moveTo>
                  <a:pt x="0" y="0"/>
                </a:moveTo>
                <a:lnTo>
                  <a:pt x="529825" y="0"/>
                </a:lnTo>
                <a:lnTo>
                  <a:pt x="529825" y="3688655"/>
                </a:lnTo>
                <a:lnTo>
                  <a:pt x="0" y="3688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8" id="98"/>
          <p:cNvSpPr/>
          <p:nvPr/>
        </p:nvSpPr>
        <p:spPr>
          <a:xfrm flipH="false" flipV="false" rot="5400000">
            <a:off x="12572342" y="5884306"/>
            <a:ext cx="429802" cy="2992295"/>
          </a:xfrm>
          <a:custGeom>
            <a:avLst/>
            <a:gdLst/>
            <a:ahLst/>
            <a:cxnLst/>
            <a:rect r="r" b="b" t="t" l="l"/>
            <a:pathLst>
              <a:path h="2992295" w="429802">
                <a:moveTo>
                  <a:pt x="0" y="0"/>
                </a:moveTo>
                <a:lnTo>
                  <a:pt x="429803" y="0"/>
                </a:lnTo>
                <a:lnTo>
                  <a:pt x="429803" y="2992295"/>
                </a:lnTo>
                <a:lnTo>
                  <a:pt x="0" y="29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349013" y="3218523"/>
            <a:ext cx="9589975" cy="4098046"/>
            <a:chOff x="0" y="0"/>
            <a:chExt cx="2525755" cy="1079321"/>
          </a:xfrm>
        </p:grpSpPr>
        <p:sp>
          <p:nvSpPr>
            <p:cNvPr name="Freeform 3" id="3"/>
            <p:cNvSpPr/>
            <p:nvPr/>
          </p:nvSpPr>
          <p:spPr>
            <a:xfrm flipH="false" flipV="false" rot="0">
              <a:off x="0" y="0"/>
              <a:ext cx="2525755" cy="1079321"/>
            </a:xfrm>
            <a:custGeom>
              <a:avLst/>
              <a:gdLst/>
              <a:ahLst/>
              <a:cxnLst/>
              <a:rect r="r" b="b" t="t" l="l"/>
              <a:pathLst>
                <a:path h="1079321" w="2525755">
                  <a:moveTo>
                    <a:pt x="9688" y="0"/>
                  </a:moveTo>
                  <a:lnTo>
                    <a:pt x="2516067" y="0"/>
                  </a:lnTo>
                  <a:cubicBezTo>
                    <a:pt x="2518637" y="0"/>
                    <a:pt x="2521101" y="1021"/>
                    <a:pt x="2522917" y="2837"/>
                  </a:cubicBezTo>
                  <a:cubicBezTo>
                    <a:pt x="2524734" y="4654"/>
                    <a:pt x="2525755" y="7118"/>
                    <a:pt x="2525755" y="9688"/>
                  </a:cubicBezTo>
                  <a:lnTo>
                    <a:pt x="2525755" y="1069633"/>
                  </a:lnTo>
                  <a:cubicBezTo>
                    <a:pt x="2525755" y="1074984"/>
                    <a:pt x="2521417" y="1079321"/>
                    <a:pt x="2516067" y="1079321"/>
                  </a:cubicBezTo>
                  <a:lnTo>
                    <a:pt x="9688" y="1079321"/>
                  </a:lnTo>
                  <a:cubicBezTo>
                    <a:pt x="4337" y="1079321"/>
                    <a:pt x="0" y="1074984"/>
                    <a:pt x="0" y="1069633"/>
                  </a:cubicBezTo>
                  <a:lnTo>
                    <a:pt x="0" y="9688"/>
                  </a:lnTo>
                  <a:cubicBezTo>
                    <a:pt x="0" y="4337"/>
                    <a:pt x="4337" y="0"/>
                    <a:pt x="9688" y="0"/>
                  </a:cubicBezTo>
                  <a:close/>
                </a:path>
              </a:pathLst>
            </a:custGeom>
            <a:solidFill>
              <a:srgbClr val="FFED8C"/>
            </a:solidFill>
            <a:ln cap="sq">
              <a:noFill/>
              <a:prstDash val="solid"/>
              <a:miter/>
            </a:ln>
          </p:spPr>
        </p:sp>
        <p:sp>
          <p:nvSpPr>
            <p:cNvPr name="TextBox 4" id="4"/>
            <p:cNvSpPr txBox="true"/>
            <p:nvPr/>
          </p:nvSpPr>
          <p:spPr>
            <a:xfrm>
              <a:off x="0" y="-66675"/>
              <a:ext cx="2525755" cy="1145996"/>
            </a:xfrm>
            <a:prstGeom prst="rect">
              <a:avLst/>
            </a:prstGeom>
          </p:spPr>
          <p:txBody>
            <a:bodyPr anchor="ctr" rtlCol="false" tIns="215900" lIns="215900" bIns="215900" rIns="215900"/>
            <a:lstStyle/>
            <a:p>
              <a:pPr algn="ctr" marL="0" indent="0" lvl="0">
                <a:lnSpc>
                  <a:spcPts val="5179"/>
                </a:lnSpc>
                <a:spcBef>
                  <a:spcPct val="0"/>
                </a:spcBef>
              </a:pPr>
            </a:p>
          </p:txBody>
        </p:sp>
      </p:grpSp>
      <p:sp>
        <p:nvSpPr>
          <p:cNvPr name="TextBox 5" id="5"/>
          <p:cNvSpPr txBox="true"/>
          <p:nvPr/>
        </p:nvSpPr>
        <p:spPr>
          <a:xfrm rot="0">
            <a:off x="4837898" y="3716769"/>
            <a:ext cx="8612204" cy="2930103"/>
          </a:xfrm>
          <a:prstGeom prst="rect">
            <a:avLst/>
          </a:prstGeom>
        </p:spPr>
        <p:txBody>
          <a:bodyPr anchor="t" rtlCol="false" tIns="0" lIns="0" bIns="0" rIns="0">
            <a:spAutoFit/>
          </a:bodyPr>
          <a:lstStyle/>
          <a:p>
            <a:pPr algn="ctr">
              <a:lnSpc>
                <a:spcPts val="11748"/>
              </a:lnSpc>
              <a:spcBef>
                <a:spcPct val="0"/>
              </a:spcBef>
            </a:pPr>
            <a:r>
              <a:rPr lang="en-US" sz="8391">
                <a:solidFill>
                  <a:srgbClr val="000000"/>
                </a:solidFill>
                <a:latin typeface="Alice"/>
              </a:rPr>
              <a:t>SOFT DECISION DECODING</a:t>
            </a:r>
          </a:p>
        </p:txBody>
      </p:sp>
      <p:grpSp>
        <p:nvGrpSpPr>
          <p:cNvPr name="Group 6" id="6"/>
          <p:cNvGrpSpPr/>
          <p:nvPr/>
        </p:nvGrpSpPr>
        <p:grpSpPr>
          <a:xfrm rot="0">
            <a:off x="-1700186" y="-5333294"/>
            <a:ext cx="8477692" cy="8477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14974" y="678702"/>
            <a:ext cx="5762263" cy="2182829"/>
            <a:chOff x="0" y="0"/>
            <a:chExt cx="1517633" cy="574902"/>
          </a:xfrm>
        </p:grpSpPr>
        <p:sp>
          <p:nvSpPr>
            <p:cNvPr name="Freeform 4" id="4"/>
            <p:cNvSpPr/>
            <p:nvPr/>
          </p:nvSpPr>
          <p:spPr>
            <a:xfrm flipH="false" flipV="false" rot="0">
              <a:off x="0" y="0"/>
              <a:ext cx="1517633" cy="574902"/>
            </a:xfrm>
            <a:custGeom>
              <a:avLst/>
              <a:gdLst/>
              <a:ahLst/>
              <a:cxnLst/>
              <a:rect r="r" b="b" t="t" l="l"/>
              <a:pathLst>
                <a:path h="574902" w="1517633">
                  <a:moveTo>
                    <a:pt x="45681" y="0"/>
                  </a:moveTo>
                  <a:lnTo>
                    <a:pt x="1471952" y="0"/>
                  </a:lnTo>
                  <a:cubicBezTo>
                    <a:pt x="1484068" y="0"/>
                    <a:pt x="1495687" y="4813"/>
                    <a:pt x="1504254" y="13380"/>
                  </a:cubicBezTo>
                  <a:cubicBezTo>
                    <a:pt x="1512820" y="21946"/>
                    <a:pt x="1517633" y="33566"/>
                    <a:pt x="1517633" y="45681"/>
                  </a:cubicBezTo>
                  <a:lnTo>
                    <a:pt x="1517633" y="529221"/>
                  </a:lnTo>
                  <a:cubicBezTo>
                    <a:pt x="1517633" y="541336"/>
                    <a:pt x="1512820" y="552955"/>
                    <a:pt x="1504254" y="561522"/>
                  </a:cubicBezTo>
                  <a:cubicBezTo>
                    <a:pt x="1495687" y="570089"/>
                    <a:pt x="1484068" y="574902"/>
                    <a:pt x="1471952" y="574902"/>
                  </a:cubicBezTo>
                  <a:lnTo>
                    <a:pt x="45681" y="574902"/>
                  </a:lnTo>
                  <a:cubicBezTo>
                    <a:pt x="33566" y="574902"/>
                    <a:pt x="21946" y="570089"/>
                    <a:pt x="13380" y="561522"/>
                  </a:cubicBezTo>
                  <a:cubicBezTo>
                    <a:pt x="4813" y="552955"/>
                    <a:pt x="0" y="541336"/>
                    <a:pt x="0" y="529221"/>
                  </a:cubicBezTo>
                  <a:lnTo>
                    <a:pt x="0" y="45681"/>
                  </a:lnTo>
                  <a:cubicBezTo>
                    <a:pt x="0" y="33566"/>
                    <a:pt x="4813" y="21946"/>
                    <a:pt x="13380" y="13380"/>
                  </a:cubicBezTo>
                  <a:cubicBezTo>
                    <a:pt x="21946" y="4813"/>
                    <a:pt x="33566" y="0"/>
                    <a:pt x="45681" y="0"/>
                  </a:cubicBezTo>
                  <a:close/>
                </a:path>
              </a:pathLst>
            </a:custGeom>
            <a:solidFill>
              <a:srgbClr val="FFFFFF"/>
            </a:solidFill>
            <a:ln cap="rnd">
              <a:noFill/>
              <a:prstDash val="solid"/>
              <a:round/>
            </a:ln>
          </p:spPr>
        </p:sp>
        <p:sp>
          <p:nvSpPr>
            <p:cNvPr name="TextBox 5" id="5"/>
            <p:cNvSpPr txBox="true"/>
            <p:nvPr/>
          </p:nvSpPr>
          <p:spPr>
            <a:xfrm>
              <a:off x="0" y="0"/>
              <a:ext cx="1517633" cy="574902"/>
            </a:xfrm>
            <a:prstGeom prst="rect">
              <a:avLst/>
            </a:prstGeom>
          </p:spPr>
          <p:txBody>
            <a:bodyPr anchor="ctr" rtlCol="false" tIns="50800" lIns="50800" bIns="50800" rIns="50800"/>
            <a:lstStyle/>
            <a:p>
              <a:pPr algn="ctr" marL="0" indent="0" lvl="0">
                <a:lnSpc>
                  <a:spcPts val="7255"/>
                </a:lnSpc>
                <a:spcBef>
                  <a:spcPct val="0"/>
                </a:spcBef>
              </a:pPr>
              <a:r>
                <a:rPr lang="en-US" sz="6046">
                  <a:solidFill>
                    <a:srgbClr val="2B1511"/>
                  </a:solidFill>
                  <a:latin typeface="Canva Sans Bold"/>
                </a:rPr>
                <a:t>HONOR CODE</a:t>
              </a:r>
            </a:p>
          </p:txBody>
        </p:sp>
      </p:grpSp>
      <p:sp>
        <p:nvSpPr>
          <p:cNvPr name="Freeform 6" id="6"/>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036870" y="-1312917"/>
            <a:ext cx="2625834" cy="26258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0" id="10"/>
          <p:cNvGrpSpPr/>
          <p:nvPr/>
        </p:nvGrpSpPr>
        <p:grpSpPr>
          <a:xfrm rot="0">
            <a:off x="1752881" y="9161550"/>
            <a:ext cx="2625834" cy="26258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3" id="13"/>
          <p:cNvSpPr txBox="true"/>
          <p:nvPr/>
        </p:nvSpPr>
        <p:spPr>
          <a:xfrm rot="0">
            <a:off x="2758966" y="3864820"/>
            <a:ext cx="13074280" cy="3723463"/>
          </a:xfrm>
          <a:prstGeom prst="rect">
            <a:avLst/>
          </a:prstGeom>
        </p:spPr>
        <p:txBody>
          <a:bodyPr anchor="t" rtlCol="false" tIns="0" lIns="0" bIns="0" rIns="0">
            <a:spAutoFit/>
          </a:bodyPr>
          <a:lstStyle/>
          <a:p>
            <a:pPr marL="573637" indent="-286819" lvl="1">
              <a:lnSpc>
                <a:spcPts val="3719"/>
              </a:lnSpc>
              <a:buFont typeface="Arial"/>
              <a:buChar char="•"/>
            </a:pPr>
            <a:r>
              <a:rPr lang="en-US" sz="2656">
                <a:solidFill>
                  <a:srgbClr val="000000"/>
                </a:solidFill>
                <a:latin typeface="Canva Sans"/>
              </a:rPr>
              <a:t>We declare that:</a:t>
            </a:r>
          </a:p>
          <a:p>
            <a:pPr marL="1147274" indent="-382425" lvl="2">
              <a:lnSpc>
                <a:spcPts val="3719"/>
              </a:lnSpc>
              <a:buFont typeface="Arial"/>
              <a:buChar char="⚬"/>
            </a:pPr>
            <a:r>
              <a:rPr lang="en-US" sz="2656">
                <a:solidFill>
                  <a:srgbClr val="000000"/>
                </a:solidFill>
                <a:latin typeface="Canva Sans"/>
              </a:rPr>
              <a:t>The work that we are presenting is our own work.</a:t>
            </a:r>
          </a:p>
          <a:p>
            <a:pPr marL="1147274" indent="-382425" lvl="2">
              <a:lnSpc>
                <a:spcPts val="3719"/>
              </a:lnSpc>
              <a:buFont typeface="Arial"/>
              <a:buChar char="⚬"/>
            </a:pPr>
            <a:r>
              <a:rPr lang="en-US" sz="2656">
                <a:solidFill>
                  <a:srgbClr val="000000"/>
                </a:solidFill>
                <a:latin typeface="Canva Sans"/>
              </a:rPr>
              <a:t>We have not copied the work (the code, the results, etc.) that someone else has done.</a:t>
            </a:r>
          </a:p>
          <a:p>
            <a:pPr marL="1147274" indent="-382425" lvl="2">
              <a:lnSpc>
                <a:spcPts val="3719"/>
              </a:lnSpc>
              <a:buFont typeface="Arial"/>
              <a:buChar char="⚬"/>
            </a:pPr>
            <a:r>
              <a:rPr lang="en-US" sz="2656">
                <a:solidFill>
                  <a:srgbClr val="000000"/>
                </a:solidFill>
                <a:latin typeface="Canva Sans"/>
              </a:rPr>
              <a:t>Concepts, understanding and insights we will be describing are our own.</a:t>
            </a:r>
          </a:p>
          <a:p>
            <a:pPr marL="1147274" indent="-382425" lvl="2">
              <a:lnSpc>
                <a:spcPts val="3719"/>
              </a:lnSpc>
              <a:buFont typeface="Arial"/>
              <a:buChar char="⚬"/>
            </a:pPr>
            <a:r>
              <a:rPr lang="en-US" sz="2656">
                <a:solidFill>
                  <a:srgbClr val="000000"/>
                </a:solidFill>
                <a:latin typeface="Canva Sans"/>
              </a:rPr>
              <a:t>We make this pledge truthfully. We know that violation of this solemn pledge can carry grave consequences.</a:t>
            </a:r>
          </a:p>
          <a:p>
            <a:pPr>
              <a:lnSpc>
                <a:spcPts val="371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SOFT DECISION DECODING ALGORITHM</a:t>
              </a:r>
            </a:p>
          </p:txBody>
        </p:sp>
      </p:grpSp>
      <p:sp>
        <p:nvSpPr>
          <p:cNvPr name="Freeform 8" id="8"/>
          <p:cNvSpPr/>
          <p:nvPr/>
        </p:nvSpPr>
        <p:spPr>
          <a:xfrm flipH="false" flipV="false" rot="0">
            <a:off x="6777507" y="3873901"/>
            <a:ext cx="3083094" cy="1024351"/>
          </a:xfrm>
          <a:custGeom>
            <a:avLst/>
            <a:gdLst/>
            <a:ahLst/>
            <a:cxnLst/>
            <a:rect r="r" b="b" t="t" l="l"/>
            <a:pathLst>
              <a:path h="1024351" w="3083094">
                <a:moveTo>
                  <a:pt x="0" y="0"/>
                </a:moveTo>
                <a:lnTo>
                  <a:pt x="3083094" y="0"/>
                </a:lnTo>
                <a:lnTo>
                  <a:pt x="3083094" y="1024351"/>
                </a:lnTo>
                <a:lnTo>
                  <a:pt x="0" y="1024351"/>
                </a:lnTo>
                <a:lnTo>
                  <a:pt x="0" y="0"/>
                </a:lnTo>
                <a:close/>
              </a:path>
            </a:pathLst>
          </a:custGeom>
          <a:blipFill>
            <a:blip r:embed="rId2"/>
            <a:stretch>
              <a:fillRect l="0" t="0" r="0" b="0"/>
            </a:stretch>
          </a:blipFill>
        </p:spPr>
      </p:sp>
      <p:sp>
        <p:nvSpPr>
          <p:cNvPr name="TextBox 9" id="9"/>
          <p:cNvSpPr txBox="true"/>
          <p:nvPr/>
        </p:nvSpPr>
        <p:spPr>
          <a:xfrm rot="0">
            <a:off x="1669972" y="5006588"/>
            <a:ext cx="14834967" cy="132588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In the first step these LLRs are loaded onto the variable nodes after which message transmission from the Vn to the respective connected Cn takes place. This can be calculated using the following formula.</a:t>
            </a:r>
          </a:p>
        </p:txBody>
      </p:sp>
      <p:grpSp>
        <p:nvGrpSpPr>
          <p:cNvPr name="Group 10" id="10"/>
          <p:cNvGrpSpPr/>
          <p:nvPr/>
        </p:nvGrpSpPr>
        <p:grpSpPr>
          <a:xfrm rot="0">
            <a:off x="4465760" y="6497955"/>
            <a:ext cx="9356480" cy="1372421"/>
            <a:chOff x="0" y="0"/>
            <a:chExt cx="12475307" cy="1829895"/>
          </a:xfrm>
        </p:grpSpPr>
        <p:sp>
          <p:nvSpPr>
            <p:cNvPr name="Freeform 11" id="11"/>
            <p:cNvSpPr/>
            <p:nvPr/>
          </p:nvSpPr>
          <p:spPr>
            <a:xfrm flipH="false" flipV="false" rot="0">
              <a:off x="0" y="0"/>
              <a:ext cx="7457720" cy="1203619"/>
            </a:xfrm>
            <a:custGeom>
              <a:avLst/>
              <a:gdLst/>
              <a:ahLst/>
              <a:cxnLst/>
              <a:rect r="r" b="b" t="t" l="l"/>
              <a:pathLst>
                <a:path h="1203619" w="7457720">
                  <a:moveTo>
                    <a:pt x="0" y="0"/>
                  </a:moveTo>
                  <a:lnTo>
                    <a:pt x="7457720" y="0"/>
                  </a:lnTo>
                  <a:lnTo>
                    <a:pt x="7457720" y="1203619"/>
                  </a:lnTo>
                  <a:lnTo>
                    <a:pt x="0" y="1203619"/>
                  </a:lnTo>
                  <a:lnTo>
                    <a:pt x="0" y="0"/>
                  </a:lnTo>
                  <a:close/>
                </a:path>
              </a:pathLst>
            </a:custGeom>
            <a:blipFill>
              <a:blip r:embed="rId3"/>
              <a:stretch>
                <a:fillRect l="0" t="0" r="0" b="0"/>
              </a:stretch>
            </a:blipFill>
          </p:spPr>
        </p:sp>
        <p:sp>
          <p:nvSpPr>
            <p:cNvPr name="Freeform 12" id="12"/>
            <p:cNvSpPr/>
            <p:nvPr/>
          </p:nvSpPr>
          <p:spPr>
            <a:xfrm flipH="false" flipV="false" rot="0">
              <a:off x="7457720" y="33090"/>
              <a:ext cx="5017588" cy="1170529"/>
            </a:xfrm>
            <a:custGeom>
              <a:avLst/>
              <a:gdLst/>
              <a:ahLst/>
              <a:cxnLst/>
              <a:rect r="r" b="b" t="t" l="l"/>
              <a:pathLst>
                <a:path h="1170529" w="5017588">
                  <a:moveTo>
                    <a:pt x="0" y="0"/>
                  </a:moveTo>
                  <a:lnTo>
                    <a:pt x="5017587" y="0"/>
                  </a:lnTo>
                  <a:lnTo>
                    <a:pt x="5017587" y="1170529"/>
                  </a:lnTo>
                  <a:lnTo>
                    <a:pt x="0" y="1170529"/>
                  </a:lnTo>
                  <a:lnTo>
                    <a:pt x="0" y="0"/>
                  </a:lnTo>
                  <a:close/>
                </a:path>
              </a:pathLst>
            </a:custGeom>
            <a:blipFill>
              <a:blip r:embed="rId4"/>
              <a:stretch>
                <a:fillRect l="-10383" t="0" r="0" b="0"/>
              </a:stretch>
            </a:blipFill>
          </p:spPr>
        </p:sp>
        <p:sp>
          <p:nvSpPr>
            <p:cNvPr name="Freeform 13" id="13"/>
            <p:cNvSpPr/>
            <p:nvPr/>
          </p:nvSpPr>
          <p:spPr>
            <a:xfrm flipH="false" flipV="false" rot="0">
              <a:off x="1152056" y="1203619"/>
              <a:ext cx="10020410" cy="626276"/>
            </a:xfrm>
            <a:custGeom>
              <a:avLst/>
              <a:gdLst/>
              <a:ahLst/>
              <a:cxnLst/>
              <a:rect r="r" b="b" t="t" l="l"/>
              <a:pathLst>
                <a:path h="626276" w="10020410">
                  <a:moveTo>
                    <a:pt x="0" y="0"/>
                  </a:moveTo>
                  <a:lnTo>
                    <a:pt x="10020409" y="0"/>
                  </a:lnTo>
                  <a:lnTo>
                    <a:pt x="10020409" y="626276"/>
                  </a:lnTo>
                  <a:lnTo>
                    <a:pt x="0" y="626276"/>
                  </a:lnTo>
                  <a:lnTo>
                    <a:pt x="0" y="0"/>
                  </a:lnTo>
                  <a:close/>
                </a:path>
              </a:pathLst>
            </a:custGeom>
            <a:blipFill>
              <a:blip r:embed="rId5"/>
              <a:stretch>
                <a:fillRect l="0" t="0" r="0" b="0"/>
              </a:stretch>
            </a:blipFill>
          </p:spPr>
        </p:sp>
      </p:grpSp>
      <p:sp>
        <p:nvSpPr>
          <p:cNvPr name="TextBox 14" id="14"/>
          <p:cNvSpPr txBox="true"/>
          <p:nvPr/>
        </p:nvSpPr>
        <p:spPr>
          <a:xfrm rot="0">
            <a:off x="1669972" y="2726821"/>
            <a:ext cx="14834967" cy="1773555"/>
          </a:xfrm>
          <a:prstGeom prst="rect">
            <a:avLst/>
          </a:prstGeom>
        </p:spPr>
        <p:txBody>
          <a:bodyPr anchor="t" rtlCol="false" tIns="0" lIns="0" bIns="0" rIns="0">
            <a:spAutoFit/>
          </a:bodyPr>
          <a:lstStyle/>
          <a:p>
            <a:pPr algn="ctr">
              <a:lnSpc>
                <a:spcPts val="3569"/>
              </a:lnSpc>
            </a:pPr>
          </a:p>
          <a:p>
            <a:pPr marL="550545" indent="-275272" lvl="1">
              <a:lnSpc>
                <a:spcPts val="3569"/>
              </a:lnSpc>
              <a:buFont typeface="Arial"/>
              <a:buChar char="•"/>
            </a:pPr>
            <a:r>
              <a:rPr lang="en-US" sz="2550">
                <a:solidFill>
                  <a:srgbClr val="000000"/>
                </a:solidFill>
                <a:latin typeface="Canva Sans"/>
              </a:rPr>
              <a:t>The input to the decoder is the received message from the channel which are real values which act as LLRs.</a:t>
            </a:r>
          </a:p>
          <a:p>
            <a:pPr algn="ctr">
              <a:lnSpc>
                <a:spcPts val="3569"/>
              </a:lnSpc>
              <a:spcBef>
                <a:spcPct val="0"/>
              </a:spcBef>
            </a:pPr>
          </a:p>
        </p:txBody>
      </p:sp>
      <p:sp>
        <p:nvSpPr>
          <p:cNvPr name="TextBox 15" id="15"/>
          <p:cNvSpPr txBox="true"/>
          <p:nvPr/>
        </p:nvSpPr>
        <p:spPr>
          <a:xfrm rot="0">
            <a:off x="1669972" y="7975151"/>
            <a:ext cx="14834967" cy="132588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But calculating this value for every Cn for every iteration can make the algorithm complex, so we implement Min-Sum approximation for message passing from Vn to Cn.</a:t>
            </a:r>
          </a:p>
          <a:p>
            <a:pPr>
              <a:lnSpc>
                <a:spcPts val="356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a:lnSpc>
                  <a:spcPts val="5179"/>
                </a:lnSpc>
              </a:pPr>
              <a:r>
                <a:rPr lang="en-US" sz="3699">
                  <a:solidFill>
                    <a:srgbClr val="2B1511"/>
                  </a:solidFill>
                  <a:latin typeface="Canva Sans Bold"/>
                </a:rPr>
                <a:t>cont.</a:t>
              </a:r>
            </a:p>
            <a:p>
              <a:pPr algn="ctr" marL="0" indent="0" lvl="0">
                <a:lnSpc>
                  <a:spcPts val="5179"/>
                </a:lnSpc>
                <a:spcBef>
                  <a:spcPct val="0"/>
                </a:spcBef>
              </a:pPr>
              <a:r>
                <a:rPr lang="en-US" sz="3699">
                  <a:solidFill>
                    <a:srgbClr val="2B1511"/>
                  </a:solidFill>
                  <a:latin typeface="Canva Sans Bold"/>
                </a:rPr>
                <a:t>MIN-SUM APPROXIMATION</a:t>
              </a:r>
            </a:p>
          </p:txBody>
        </p:sp>
      </p:grpSp>
      <p:sp>
        <p:nvSpPr>
          <p:cNvPr name="Freeform 8" id="8"/>
          <p:cNvSpPr/>
          <p:nvPr/>
        </p:nvSpPr>
        <p:spPr>
          <a:xfrm flipH="false" flipV="false" rot="0">
            <a:off x="7096700" y="4208440"/>
            <a:ext cx="4094600" cy="1113444"/>
          </a:xfrm>
          <a:custGeom>
            <a:avLst/>
            <a:gdLst/>
            <a:ahLst/>
            <a:cxnLst/>
            <a:rect r="r" b="b" t="t" l="l"/>
            <a:pathLst>
              <a:path h="1113444" w="4094600">
                <a:moveTo>
                  <a:pt x="0" y="0"/>
                </a:moveTo>
                <a:lnTo>
                  <a:pt x="4094600" y="0"/>
                </a:lnTo>
                <a:lnTo>
                  <a:pt x="4094600" y="1113444"/>
                </a:lnTo>
                <a:lnTo>
                  <a:pt x="0" y="1113444"/>
                </a:lnTo>
                <a:lnTo>
                  <a:pt x="0" y="0"/>
                </a:lnTo>
                <a:close/>
              </a:path>
            </a:pathLst>
          </a:custGeom>
          <a:blipFill>
            <a:blip r:embed="rId2"/>
            <a:stretch>
              <a:fillRect l="0" t="0" r="0" b="0"/>
            </a:stretch>
          </a:blipFill>
        </p:spPr>
      </p:sp>
      <p:sp>
        <p:nvSpPr>
          <p:cNvPr name="Freeform 9" id="9"/>
          <p:cNvSpPr/>
          <p:nvPr/>
        </p:nvSpPr>
        <p:spPr>
          <a:xfrm flipH="false" flipV="false" rot="0">
            <a:off x="6491038" y="6381064"/>
            <a:ext cx="5839000" cy="1036359"/>
          </a:xfrm>
          <a:custGeom>
            <a:avLst/>
            <a:gdLst/>
            <a:ahLst/>
            <a:cxnLst/>
            <a:rect r="r" b="b" t="t" l="l"/>
            <a:pathLst>
              <a:path h="1036359" w="5839000">
                <a:moveTo>
                  <a:pt x="0" y="0"/>
                </a:moveTo>
                <a:lnTo>
                  <a:pt x="5839000" y="0"/>
                </a:lnTo>
                <a:lnTo>
                  <a:pt x="5839000" y="1036359"/>
                </a:lnTo>
                <a:lnTo>
                  <a:pt x="0" y="1036359"/>
                </a:lnTo>
                <a:lnTo>
                  <a:pt x="0" y="0"/>
                </a:lnTo>
                <a:close/>
              </a:path>
            </a:pathLst>
          </a:custGeom>
          <a:blipFill>
            <a:blip r:embed="rId3"/>
            <a:stretch>
              <a:fillRect l="0" t="0" r="0" b="0"/>
            </a:stretch>
          </a:blipFill>
        </p:spPr>
      </p:sp>
      <p:sp>
        <p:nvSpPr>
          <p:cNvPr name="Freeform 10" id="10"/>
          <p:cNvSpPr/>
          <p:nvPr/>
        </p:nvSpPr>
        <p:spPr>
          <a:xfrm flipH="false" flipV="false" rot="0">
            <a:off x="7096700" y="8724253"/>
            <a:ext cx="4627676" cy="1029751"/>
          </a:xfrm>
          <a:custGeom>
            <a:avLst/>
            <a:gdLst/>
            <a:ahLst/>
            <a:cxnLst/>
            <a:rect r="r" b="b" t="t" l="l"/>
            <a:pathLst>
              <a:path h="1029751" w="4627676">
                <a:moveTo>
                  <a:pt x="0" y="0"/>
                </a:moveTo>
                <a:lnTo>
                  <a:pt x="4627676" y="0"/>
                </a:lnTo>
                <a:lnTo>
                  <a:pt x="4627676" y="1029751"/>
                </a:lnTo>
                <a:lnTo>
                  <a:pt x="0" y="1029751"/>
                </a:lnTo>
                <a:lnTo>
                  <a:pt x="0" y="0"/>
                </a:lnTo>
                <a:close/>
              </a:path>
            </a:pathLst>
          </a:custGeom>
          <a:blipFill>
            <a:blip r:embed="rId4"/>
            <a:stretch>
              <a:fillRect l="0" t="0" r="0" b="0"/>
            </a:stretch>
          </a:blipFill>
        </p:spPr>
      </p:sp>
      <p:sp>
        <p:nvSpPr>
          <p:cNvPr name="TextBox 11" id="11"/>
          <p:cNvSpPr txBox="true"/>
          <p:nvPr/>
        </p:nvSpPr>
        <p:spPr>
          <a:xfrm rot="0">
            <a:off x="1669972" y="2726821"/>
            <a:ext cx="14834967" cy="1325880"/>
          </a:xfrm>
          <a:prstGeom prst="rect">
            <a:avLst/>
          </a:prstGeom>
        </p:spPr>
        <p:txBody>
          <a:bodyPr anchor="t" rtlCol="false" tIns="0" lIns="0" bIns="0" rIns="0">
            <a:spAutoFit/>
          </a:bodyPr>
          <a:lstStyle/>
          <a:p>
            <a:pPr algn="ctr">
              <a:lnSpc>
                <a:spcPts val="3569"/>
              </a:lnSpc>
            </a:pPr>
          </a:p>
          <a:p>
            <a:pPr marL="550545" indent="-275272" lvl="1">
              <a:lnSpc>
                <a:spcPts val="3569"/>
              </a:lnSpc>
              <a:buFont typeface="Arial"/>
              <a:buChar char="•"/>
            </a:pPr>
            <a:r>
              <a:rPr lang="en-US" sz="2550">
                <a:solidFill>
                  <a:srgbClr val="000000"/>
                </a:solidFill>
                <a:latin typeface="Canva Sans"/>
              </a:rPr>
              <a:t>Due to the nature of the graph of the function ɸ(x), the sum of values of of all such values is dominated by the smallest value of x, which is:</a:t>
            </a:r>
          </a:p>
        </p:txBody>
      </p:sp>
      <p:sp>
        <p:nvSpPr>
          <p:cNvPr name="TextBox 12" id="12"/>
          <p:cNvSpPr txBox="true"/>
          <p:nvPr/>
        </p:nvSpPr>
        <p:spPr>
          <a:xfrm rot="0">
            <a:off x="1669972" y="5512384"/>
            <a:ext cx="14834967" cy="87820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Thus by employing this Min-Sum approximation , the message passed from CN to VN becomes: </a:t>
            </a:r>
          </a:p>
        </p:txBody>
      </p:sp>
      <p:sp>
        <p:nvSpPr>
          <p:cNvPr name="TextBox 13" id="13"/>
          <p:cNvSpPr txBox="true"/>
          <p:nvPr/>
        </p:nvSpPr>
        <p:spPr>
          <a:xfrm rot="0">
            <a:off x="1669972" y="7607923"/>
            <a:ext cx="14834967" cy="87820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After the CN sends message to VN, every VN also calculate the next message which it will pass to each CN it is connected to. This is given by: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a:lnSpc>
                  <a:spcPts val="5179"/>
                </a:lnSpc>
              </a:pPr>
              <a:r>
                <a:rPr lang="en-US" sz="3699">
                  <a:solidFill>
                    <a:srgbClr val="2B1511"/>
                  </a:solidFill>
                  <a:latin typeface="Canva Sans Bold"/>
                </a:rPr>
                <a:t>cont.</a:t>
              </a:r>
            </a:p>
            <a:p>
              <a:pPr algn="ctr" marL="0" indent="0" lvl="0">
                <a:lnSpc>
                  <a:spcPts val="5179"/>
                </a:lnSpc>
                <a:spcBef>
                  <a:spcPct val="0"/>
                </a:spcBef>
              </a:pPr>
              <a:r>
                <a:rPr lang="en-US" sz="3699">
                  <a:solidFill>
                    <a:srgbClr val="2B1511"/>
                  </a:solidFill>
                  <a:latin typeface="Canva Sans Bold"/>
                </a:rPr>
                <a:t>FINAL DECISION MAKING</a:t>
              </a:r>
            </a:p>
          </p:txBody>
        </p:sp>
      </p:grpSp>
      <p:sp>
        <p:nvSpPr>
          <p:cNvPr name="Freeform 8" id="8"/>
          <p:cNvSpPr/>
          <p:nvPr/>
        </p:nvSpPr>
        <p:spPr>
          <a:xfrm flipH="false" flipV="false" rot="0">
            <a:off x="6759625" y="3873340"/>
            <a:ext cx="4768750" cy="1407570"/>
          </a:xfrm>
          <a:custGeom>
            <a:avLst/>
            <a:gdLst/>
            <a:ahLst/>
            <a:cxnLst/>
            <a:rect r="r" b="b" t="t" l="l"/>
            <a:pathLst>
              <a:path h="1407570" w="4768750">
                <a:moveTo>
                  <a:pt x="0" y="0"/>
                </a:moveTo>
                <a:lnTo>
                  <a:pt x="4768750" y="0"/>
                </a:lnTo>
                <a:lnTo>
                  <a:pt x="4768750" y="1407570"/>
                </a:lnTo>
                <a:lnTo>
                  <a:pt x="0" y="1407570"/>
                </a:lnTo>
                <a:lnTo>
                  <a:pt x="0" y="0"/>
                </a:lnTo>
                <a:close/>
              </a:path>
            </a:pathLst>
          </a:custGeom>
          <a:blipFill>
            <a:blip r:embed="rId2"/>
            <a:stretch>
              <a:fillRect l="0" t="0" r="0" b="0"/>
            </a:stretch>
          </a:blipFill>
        </p:spPr>
      </p:sp>
      <p:sp>
        <p:nvSpPr>
          <p:cNvPr name="Freeform 9" id="9"/>
          <p:cNvSpPr/>
          <p:nvPr/>
        </p:nvSpPr>
        <p:spPr>
          <a:xfrm flipH="false" flipV="false" rot="0">
            <a:off x="7000754" y="6295656"/>
            <a:ext cx="4286491" cy="1211729"/>
          </a:xfrm>
          <a:custGeom>
            <a:avLst/>
            <a:gdLst/>
            <a:ahLst/>
            <a:cxnLst/>
            <a:rect r="r" b="b" t="t" l="l"/>
            <a:pathLst>
              <a:path h="1211729" w="4286491">
                <a:moveTo>
                  <a:pt x="0" y="0"/>
                </a:moveTo>
                <a:lnTo>
                  <a:pt x="4286492" y="0"/>
                </a:lnTo>
                <a:lnTo>
                  <a:pt x="4286492" y="1211729"/>
                </a:lnTo>
                <a:lnTo>
                  <a:pt x="0" y="1211729"/>
                </a:lnTo>
                <a:lnTo>
                  <a:pt x="0" y="0"/>
                </a:lnTo>
                <a:close/>
              </a:path>
            </a:pathLst>
          </a:custGeom>
          <a:blipFill>
            <a:blip r:embed="rId3"/>
            <a:stretch>
              <a:fillRect l="0" t="0" r="0" b="0"/>
            </a:stretch>
          </a:blipFill>
        </p:spPr>
      </p:sp>
      <p:sp>
        <p:nvSpPr>
          <p:cNvPr name="TextBox 10" id="10"/>
          <p:cNvSpPr txBox="true"/>
          <p:nvPr/>
        </p:nvSpPr>
        <p:spPr>
          <a:xfrm rot="0">
            <a:off x="1669972" y="2726821"/>
            <a:ext cx="15174267" cy="1325880"/>
          </a:xfrm>
          <a:prstGeom prst="rect">
            <a:avLst/>
          </a:prstGeom>
        </p:spPr>
        <p:txBody>
          <a:bodyPr anchor="t" rtlCol="false" tIns="0" lIns="0" bIns="0" rIns="0">
            <a:spAutoFit/>
          </a:bodyPr>
          <a:lstStyle/>
          <a:p>
            <a:pPr algn="ctr">
              <a:lnSpc>
                <a:spcPts val="3569"/>
              </a:lnSpc>
            </a:pPr>
          </a:p>
          <a:p>
            <a:pPr marL="550545" indent="-275272" lvl="1">
              <a:lnSpc>
                <a:spcPts val="3569"/>
              </a:lnSpc>
              <a:buFont typeface="Arial"/>
              <a:buChar char="•"/>
            </a:pPr>
            <a:r>
              <a:rPr lang="en-US" sz="2550">
                <a:solidFill>
                  <a:srgbClr val="000000"/>
                </a:solidFill>
                <a:latin typeface="Canva Sans"/>
              </a:rPr>
              <a:t>After every iteration we calculate the Ĉ, which is the decoded message after every iteration. To do this we find: </a:t>
            </a:r>
          </a:p>
        </p:txBody>
      </p:sp>
      <p:sp>
        <p:nvSpPr>
          <p:cNvPr name="TextBox 11" id="11"/>
          <p:cNvSpPr txBox="true"/>
          <p:nvPr/>
        </p:nvSpPr>
        <p:spPr>
          <a:xfrm rot="0">
            <a:off x="1556866" y="5452360"/>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Through this value we can find the bits using the following method:</a:t>
            </a:r>
          </a:p>
        </p:txBody>
      </p:sp>
      <p:sp>
        <p:nvSpPr>
          <p:cNvPr name="TextBox 12" id="12"/>
          <p:cNvSpPr txBox="true"/>
          <p:nvPr/>
        </p:nvSpPr>
        <p:spPr>
          <a:xfrm rot="0">
            <a:off x="1556866" y="7983635"/>
            <a:ext cx="15174267" cy="87820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We have the final decoded Ĉ if either we have already completed the maximum number of iterations or when H*Ĉ=0.</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ALGORITHM IMPLEMENTATION</a:t>
              </a:r>
            </a:p>
          </p:txBody>
        </p:sp>
      </p:grpSp>
      <p:sp>
        <p:nvSpPr>
          <p:cNvPr name="TextBox 8" id="8"/>
          <p:cNvSpPr txBox="true"/>
          <p:nvPr/>
        </p:nvSpPr>
        <p:spPr>
          <a:xfrm rot="0">
            <a:off x="1556866" y="3451549"/>
            <a:ext cx="15174267" cy="535495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To implement the Soft decision decoder in MATLAB, we made use of the parity matrix H, where each row denotes a Check node and each column represents a Variable Node, and the 1's in H matrix at position h(i,j) represents and edge between the CN numbered i and VN numbered j.</a:t>
            </a:r>
          </a:p>
          <a:p>
            <a:pPr marL="550545" indent="-275272" lvl="1">
              <a:lnSpc>
                <a:spcPts val="3569"/>
              </a:lnSpc>
              <a:buFont typeface="Arial"/>
              <a:buChar char="•"/>
            </a:pPr>
            <a:r>
              <a:rPr lang="en-US" sz="2550">
                <a:solidFill>
                  <a:srgbClr val="000000"/>
                </a:solidFill>
                <a:latin typeface="Canva Sans"/>
              </a:rPr>
              <a:t>Using this model of the tanner graph, we make a copy of H and call it L, and we replace every 1 in L with the received LLR, basically loading every VN with the received LLRs.</a:t>
            </a:r>
          </a:p>
          <a:p>
            <a:pPr marL="550545" indent="-275272" lvl="1">
              <a:lnSpc>
                <a:spcPts val="3569"/>
              </a:lnSpc>
              <a:buFont typeface="Arial"/>
              <a:buChar char="•"/>
            </a:pPr>
            <a:r>
              <a:rPr lang="en-US" sz="2550">
                <a:solidFill>
                  <a:srgbClr val="000000"/>
                </a:solidFill>
                <a:latin typeface="Canva Sans"/>
              </a:rPr>
              <a:t>We then perform message passing from the CN to VN by employing the Min-Sum approximation algorithm in every row, that is replacing every non-zero value with the minimum of the every other non-zero value and then multiplying with the suitable parity.</a:t>
            </a:r>
          </a:p>
          <a:p>
            <a:pPr marL="550545" indent="-275272" lvl="1">
              <a:lnSpc>
                <a:spcPts val="3569"/>
              </a:lnSpc>
              <a:buFont typeface="Arial"/>
              <a:buChar char="•"/>
            </a:pPr>
            <a:r>
              <a:rPr lang="en-US" sz="2550">
                <a:solidFill>
                  <a:srgbClr val="000000"/>
                </a:solidFill>
                <a:latin typeface="Canva Sans"/>
              </a:rPr>
              <a:t>After this we perform message passing from the VN to CN by adding every value in each column. This gives us the total LLR which can be used to make the decision and find Ĉ and check if further iterations are required or not.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302269" y="171532"/>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Example for Better Understanding</a:t>
              </a:r>
            </a:p>
          </p:txBody>
        </p:sp>
      </p:grpSp>
      <p:sp>
        <p:nvSpPr>
          <p:cNvPr name="Freeform 8" id="8"/>
          <p:cNvSpPr/>
          <p:nvPr/>
        </p:nvSpPr>
        <p:spPr>
          <a:xfrm flipH="false" flipV="false" rot="0">
            <a:off x="7793321" y="2262208"/>
            <a:ext cx="5611673" cy="2713902"/>
          </a:xfrm>
          <a:custGeom>
            <a:avLst/>
            <a:gdLst/>
            <a:ahLst/>
            <a:cxnLst/>
            <a:rect r="r" b="b" t="t" l="l"/>
            <a:pathLst>
              <a:path h="2713902" w="5611673">
                <a:moveTo>
                  <a:pt x="0" y="0"/>
                </a:moveTo>
                <a:lnTo>
                  <a:pt x="5611673" y="0"/>
                </a:lnTo>
                <a:lnTo>
                  <a:pt x="5611673" y="2713902"/>
                </a:lnTo>
                <a:lnTo>
                  <a:pt x="0" y="2713902"/>
                </a:lnTo>
                <a:lnTo>
                  <a:pt x="0" y="0"/>
                </a:lnTo>
                <a:close/>
              </a:path>
            </a:pathLst>
          </a:custGeom>
          <a:blipFill>
            <a:blip r:embed="rId2"/>
            <a:stretch>
              <a:fillRect l="0" t="0" r="0" b="0"/>
            </a:stretch>
          </a:blipFill>
        </p:spPr>
      </p:sp>
      <p:sp>
        <p:nvSpPr>
          <p:cNvPr name="Freeform 9" id="9"/>
          <p:cNvSpPr/>
          <p:nvPr/>
        </p:nvSpPr>
        <p:spPr>
          <a:xfrm flipH="false" flipV="false" rot="0">
            <a:off x="6084007" y="5280270"/>
            <a:ext cx="11261069" cy="711225"/>
          </a:xfrm>
          <a:custGeom>
            <a:avLst/>
            <a:gdLst/>
            <a:ahLst/>
            <a:cxnLst/>
            <a:rect r="r" b="b" t="t" l="l"/>
            <a:pathLst>
              <a:path h="711225" w="11261069">
                <a:moveTo>
                  <a:pt x="0" y="0"/>
                </a:moveTo>
                <a:lnTo>
                  <a:pt x="11261069" y="0"/>
                </a:lnTo>
                <a:lnTo>
                  <a:pt x="11261069" y="711226"/>
                </a:lnTo>
                <a:lnTo>
                  <a:pt x="0" y="711226"/>
                </a:lnTo>
                <a:lnTo>
                  <a:pt x="0" y="0"/>
                </a:lnTo>
                <a:close/>
              </a:path>
            </a:pathLst>
          </a:custGeom>
          <a:blipFill>
            <a:blip r:embed="rId3"/>
            <a:stretch>
              <a:fillRect l="0" t="0" r="0" b="0"/>
            </a:stretch>
          </a:blipFill>
        </p:spPr>
      </p:sp>
      <p:sp>
        <p:nvSpPr>
          <p:cNvPr name="Freeform 10" id="10"/>
          <p:cNvSpPr/>
          <p:nvPr/>
        </p:nvSpPr>
        <p:spPr>
          <a:xfrm flipH="false" flipV="false" rot="0">
            <a:off x="7324165" y="6236401"/>
            <a:ext cx="8780753" cy="3021899"/>
          </a:xfrm>
          <a:custGeom>
            <a:avLst/>
            <a:gdLst/>
            <a:ahLst/>
            <a:cxnLst/>
            <a:rect r="r" b="b" t="t" l="l"/>
            <a:pathLst>
              <a:path h="3021899" w="8780753">
                <a:moveTo>
                  <a:pt x="0" y="0"/>
                </a:moveTo>
                <a:lnTo>
                  <a:pt x="8780753" y="0"/>
                </a:lnTo>
                <a:lnTo>
                  <a:pt x="8780753" y="3021899"/>
                </a:lnTo>
                <a:lnTo>
                  <a:pt x="0" y="3021899"/>
                </a:lnTo>
                <a:lnTo>
                  <a:pt x="0" y="0"/>
                </a:lnTo>
                <a:close/>
              </a:path>
            </a:pathLst>
          </a:custGeom>
          <a:blipFill>
            <a:blip r:embed="rId4"/>
            <a:stretch>
              <a:fillRect l="0" t="0" r="0" b="0"/>
            </a:stretch>
          </a:blipFill>
        </p:spPr>
      </p:sp>
      <p:sp>
        <p:nvSpPr>
          <p:cNvPr name="TextBox 11" id="11"/>
          <p:cNvSpPr txBox="true"/>
          <p:nvPr/>
        </p:nvSpPr>
        <p:spPr>
          <a:xfrm rot="0">
            <a:off x="1669972" y="2726821"/>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Suppose we have this H matrix:</a:t>
            </a:r>
          </a:p>
        </p:txBody>
      </p:sp>
      <p:sp>
        <p:nvSpPr>
          <p:cNvPr name="TextBox 12" id="12"/>
          <p:cNvSpPr txBox="true"/>
          <p:nvPr/>
        </p:nvSpPr>
        <p:spPr>
          <a:xfrm rot="0">
            <a:off x="1556866" y="5452360"/>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The recived vector is:</a:t>
            </a:r>
          </a:p>
        </p:txBody>
      </p:sp>
      <p:sp>
        <p:nvSpPr>
          <p:cNvPr name="TextBox 13" id="13"/>
          <p:cNvSpPr txBox="true"/>
          <p:nvPr/>
        </p:nvSpPr>
        <p:spPr>
          <a:xfrm rot="0">
            <a:off x="1556866" y="6467746"/>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We make the L matrix as follows: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302269" y="171532"/>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Example for Better Understanding</a:t>
              </a:r>
            </a:p>
          </p:txBody>
        </p:sp>
      </p:grpSp>
      <p:sp>
        <p:nvSpPr>
          <p:cNvPr name="Freeform 8" id="8"/>
          <p:cNvSpPr/>
          <p:nvPr/>
        </p:nvSpPr>
        <p:spPr>
          <a:xfrm flipH="false" flipV="false" rot="0">
            <a:off x="8614661" y="3288907"/>
            <a:ext cx="7746270" cy="588324"/>
          </a:xfrm>
          <a:custGeom>
            <a:avLst/>
            <a:gdLst/>
            <a:ahLst/>
            <a:cxnLst/>
            <a:rect r="r" b="b" t="t" l="l"/>
            <a:pathLst>
              <a:path h="588324" w="7746270">
                <a:moveTo>
                  <a:pt x="0" y="0"/>
                </a:moveTo>
                <a:lnTo>
                  <a:pt x="7746269" y="0"/>
                </a:lnTo>
                <a:lnTo>
                  <a:pt x="7746269" y="588324"/>
                </a:lnTo>
                <a:lnTo>
                  <a:pt x="0" y="588324"/>
                </a:lnTo>
                <a:lnTo>
                  <a:pt x="0" y="0"/>
                </a:lnTo>
                <a:close/>
              </a:path>
            </a:pathLst>
          </a:custGeom>
          <a:blipFill>
            <a:blip r:embed="rId2"/>
            <a:stretch>
              <a:fillRect l="-10963" t="-36638" r="-2391" b="-377006"/>
            </a:stretch>
          </a:blipFill>
        </p:spPr>
      </p:sp>
      <p:sp>
        <p:nvSpPr>
          <p:cNvPr name="TextBox 9" id="9"/>
          <p:cNvSpPr txBox="true"/>
          <p:nvPr/>
        </p:nvSpPr>
        <p:spPr>
          <a:xfrm rot="0">
            <a:off x="1718999" y="4077256"/>
            <a:ext cx="15174267" cy="177355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We calculate the minimum of the absolute non-zero values in the row. So min1 = 0.2 </a:t>
            </a:r>
          </a:p>
          <a:p>
            <a:pPr>
              <a:lnSpc>
                <a:spcPts val="3569"/>
              </a:lnSpc>
            </a:pPr>
            <a:r>
              <a:rPr lang="en-US" sz="2550">
                <a:solidFill>
                  <a:srgbClr val="000000"/>
                </a:solidFill>
                <a:latin typeface="Canva Sans"/>
              </a:rPr>
              <a:t>        and min2 = 0.3. We replace all the non-zero values to min1 and the min1 to min2. Then, we     </a:t>
            </a:r>
          </a:p>
          <a:p>
            <a:pPr>
              <a:lnSpc>
                <a:spcPts val="3569"/>
              </a:lnSpc>
            </a:pPr>
            <a:r>
              <a:rPr lang="en-US" sz="2550">
                <a:solidFill>
                  <a:srgbClr val="000000"/>
                </a:solidFill>
                <a:latin typeface="Canva Sans"/>
              </a:rPr>
              <a:t>        </a:t>
            </a:r>
            <a:r>
              <a:rPr lang="en-US" sz="2550">
                <a:solidFill>
                  <a:srgbClr val="000000"/>
                </a:solidFill>
                <a:latin typeface="Canva Sans"/>
              </a:rPr>
              <a:t>calculate the overall sign and multiply it with original sign of the bit.</a:t>
            </a:r>
          </a:p>
          <a:p>
            <a:pPr>
              <a:lnSpc>
                <a:spcPts val="3569"/>
              </a:lnSpc>
            </a:pPr>
            <a:r>
              <a:rPr lang="en-US" sz="2550">
                <a:solidFill>
                  <a:srgbClr val="000000"/>
                </a:solidFill>
                <a:latin typeface="Canva Sans"/>
              </a:rPr>
              <a:t>        This gives the sign of each element.</a:t>
            </a:r>
          </a:p>
        </p:txBody>
      </p:sp>
      <p:sp>
        <p:nvSpPr>
          <p:cNvPr name="Freeform 10" id="10"/>
          <p:cNvSpPr/>
          <p:nvPr/>
        </p:nvSpPr>
        <p:spPr>
          <a:xfrm flipH="false" flipV="false" rot="0">
            <a:off x="8614661" y="5460715"/>
            <a:ext cx="7746270" cy="495761"/>
          </a:xfrm>
          <a:custGeom>
            <a:avLst/>
            <a:gdLst/>
            <a:ahLst/>
            <a:cxnLst/>
            <a:rect r="r" b="b" t="t" l="l"/>
            <a:pathLst>
              <a:path h="495761" w="7746270">
                <a:moveTo>
                  <a:pt x="0" y="0"/>
                </a:moveTo>
                <a:lnTo>
                  <a:pt x="7746269" y="0"/>
                </a:lnTo>
                <a:lnTo>
                  <a:pt x="7746269" y="495761"/>
                </a:lnTo>
                <a:lnTo>
                  <a:pt x="0" y="495761"/>
                </a:lnTo>
                <a:lnTo>
                  <a:pt x="0" y="0"/>
                </a:lnTo>
                <a:close/>
              </a:path>
            </a:pathLst>
          </a:custGeom>
          <a:blipFill>
            <a:blip r:embed="rId3"/>
            <a:stretch>
              <a:fillRect l="0" t="0" r="0" b="0"/>
            </a:stretch>
          </a:blipFill>
        </p:spPr>
      </p:sp>
      <p:sp>
        <p:nvSpPr>
          <p:cNvPr name="TextBox 11" id="11"/>
          <p:cNvSpPr txBox="true"/>
          <p:nvPr/>
        </p:nvSpPr>
        <p:spPr>
          <a:xfrm rot="0">
            <a:off x="1718999" y="3343992"/>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Calculating min1 and min2 for CN1:  </a:t>
            </a:r>
          </a:p>
        </p:txBody>
      </p:sp>
      <p:sp>
        <p:nvSpPr>
          <p:cNvPr name="TextBox 12" id="12"/>
          <p:cNvSpPr txBox="true"/>
          <p:nvPr/>
        </p:nvSpPr>
        <p:spPr>
          <a:xfrm rot="0">
            <a:off x="1556866" y="6156501"/>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Matrix obtained after all the row operations is as follows:</a:t>
            </a:r>
          </a:p>
        </p:txBody>
      </p:sp>
      <p:sp>
        <p:nvSpPr>
          <p:cNvPr name="Freeform 13" id="13"/>
          <p:cNvSpPr/>
          <p:nvPr/>
        </p:nvSpPr>
        <p:spPr>
          <a:xfrm flipH="false" flipV="false" rot="0">
            <a:off x="6508405" y="6939456"/>
            <a:ext cx="9852525" cy="2517725"/>
          </a:xfrm>
          <a:custGeom>
            <a:avLst/>
            <a:gdLst/>
            <a:ahLst/>
            <a:cxnLst/>
            <a:rect r="r" b="b" t="t" l="l"/>
            <a:pathLst>
              <a:path h="2517725" w="9852525">
                <a:moveTo>
                  <a:pt x="0" y="0"/>
                </a:moveTo>
                <a:lnTo>
                  <a:pt x="9852525" y="0"/>
                </a:lnTo>
                <a:lnTo>
                  <a:pt x="9852525" y="2517725"/>
                </a:lnTo>
                <a:lnTo>
                  <a:pt x="0" y="2517725"/>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302269" y="171532"/>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Example for Better Understanding</a:t>
              </a:r>
            </a:p>
          </p:txBody>
        </p:sp>
      </p:grpSp>
      <p:sp>
        <p:nvSpPr>
          <p:cNvPr name="Freeform 8" id="8"/>
          <p:cNvSpPr/>
          <p:nvPr/>
        </p:nvSpPr>
        <p:spPr>
          <a:xfrm flipH="false" flipV="false" rot="0">
            <a:off x="15925254" y="3806907"/>
            <a:ext cx="805880" cy="2203181"/>
          </a:xfrm>
          <a:custGeom>
            <a:avLst/>
            <a:gdLst/>
            <a:ahLst/>
            <a:cxnLst/>
            <a:rect r="r" b="b" t="t" l="l"/>
            <a:pathLst>
              <a:path h="2203181" w="805880">
                <a:moveTo>
                  <a:pt x="0" y="0"/>
                </a:moveTo>
                <a:lnTo>
                  <a:pt x="805880" y="0"/>
                </a:lnTo>
                <a:lnTo>
                  <a:pt x="805880" y="2203181"/>
                </a:lnTo>
                <a:lnTo>
                  <a:pt x="0" y="2203181"/>
                </a:lnTo>
                <a:lnTo>
                  <a:pt x="0" y="0"/>
                </a:lnTo>
                <a:close/>
              </a:path>
            </a:pathLst>
          </a:custGeom>
          <a:blipFill>
            <a:blip r:embed="rId2"/>
            <a:stretch>
              <a:fillRect l="-8192" t="0" r="0" b="0"/>
            </a:stretch>
          </a:blipFill>
        </p:spPr>
      </p:sp>
      <p:sp>
        <p:nvSpPr>
          <p:cNvPr name="Freeform 9" id="9"/>
          <p:cNvSpPr/>
          <p:nvPr/>
        </p:nvSpPr>
        <p:spPr>
          <a:xfrm flipH="false" flipV="false" rot="0">
            <a:off x="16781713" y="3806907"/>
            <a:ext cx="223107" cy="2203181"/>
          </a:xfrm>
          <a:custGeom>
            <a:avLst/>
            <a:gdLst/>
            <a:ahLst/>
            <a:cxnLst/>
            <a:rect r="r" b="b" t="t" l="l"/>
            <a:pathLst>
              <a:path h="2203181" w="223107">
                <a:moveTo>
                  <a:pt x="0" y="0"/>
                </a:moveTo>
                <a:lnTo>
                  <a:pt x="223107" y="0"/>
                </a:lnTo>
                <a:lnTo>
                  <a:pt x="223107" y="2203181"/>
                </a:lnTo>
                <a:lnTo>
                  <a:pt x="0" y="2203181"/>
                </a:lnTo>
                <a:lnTo>
                  <a:pt x="0" y="0"/>
                </a:lnTo>
                <a:close/>
              </a:path>
            </a:pathLst>
          </a:custGeom>
          <a:blipFill>
            <a:blip r:embed="rId3"/>
            <a:stretch>
              <a:fillRect l="0" t="0" r="0" b="0"/>
            </a:stretch>
          </a:blipFill>
        </p:spPr>
      </p:sp>
      <p:sp>
        <p:nvSpPr>
          <p:cNvPr name="Freeform 10" id="10"/>
          <p:cNvSpPr/>
          <p:nvPr/>
        </p:nvSpPr>
        <p:spPr>
          <a:xfrm flipH="false" flipV="false" rot="0">
            <a:off x="3776213" y="6119308"/>
            <a:ext cx="9929694" cy="529584"/>
          </a:xfrm>
          <a:custGeom>
            <a:avLst/>
            <a:gdLst/>
            <a:ahLst/>
            <a:cxnLst/>
            <a:rect r="r" b="b" t="t" l="l"/>
            <a:pathLst>
              <a:path h="529584" w="9929694">
                <a:moveTo>
                  <a:pt x="0" y="0"/>
                </a:moveTo>
                <a:lnTo>
                  <a:pt x="9929694" y="0"/>
                </a:lnTo>
                <a:lnTo>
                  <a:pt x="9929694" y="529584"/>
                </a:lnTo>
                <a:lnTo>
                  <a:pt x="0" y="529584"/>
                </a:lnTo>
                <a:lnTo>
                  <a:pt x="0" y="0"/>
                </a:lnTo>
                <a:close/>
              </a:path>
            </a:pathLst>
          </a:custGeom>
          <a:blipFill>
            <a:blip r:embed="rId4"/>
            <a:stretch>
              <a:fillRect l="0" t="0" r="0" b="0"/>
            </a:stretch>
          </a:blipFill>
        </p:spPr>
      </p:sp>
      <p:sp>
        <p:nvSpPr>
          <p:cNvPr name="Freeform 11" id="11"/>
          <p:cNvSpPr/>
          <p:nvPr/>
        </p:nvSpPr>
        <p:spPr>
          <a:xfrm flipH="false" flipV="false" rot="0">
            <a:off x="8834640" y="6896542"/>
            <a:ext cx="8170180" cy="2235846"/>
          </a:xfrm>
          <a:custGeom>
            <a:avLst/>
            <a:gdLst/>
            <a:ahLst/>
            <a:cxnLst/>
            <a:rect r="r" b="b" t="t" l="l"/>
            <a:pathLst>
              <a:path h="2235846" w="8170180">
                <a:moveTo>
                  <a:pt x="0" y="0"/>
                </a:moveTo>
                <a:lnTo>
                  <a:pt x="8170180" y="0"/>
                </a:lnTo>
                <a:lnTo>
                  <a:pt x="8170180" y="2235846"/>
                </a:lnTo>
                <a:lnTo>
                  <a:pt x="0" y="2235846"/>
                </a:lnTo>
                <a:lnTo>
                  <a:pt x="0" y="0"/>
                </a:lnTo>
                <a:close/>
              </a:path>
            </a:pathLst>
          </a:custGeom>
          <a:blipFill>
            <a:blip r:embed="rId5"/>
            <a:stretch>
              <a:fillRect l="0" t="0" r="0" b="0"/>
            </a:stretch>
          </a:blipFill>
        </p:spPr>
      </p:sp>
      <p:sp>
        <p:nvSpPr>
          <p:cNvPr name="TextBox 12" id="12"/>
          <p:cNvSpPr txBox="true"/>
          <p:nvPr/>
        </p:nvSpPr>
        <p:spPr>
          <a:xfrm rot="0">
            <a:off x="1718999" y="5316167"/>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The updated belief after 1st iteration is:</a:t>
            </a:r>
          </a:p>
        </p:txBody>
      </p:sp>
      <p:sp>
        <p:nvSpPr>
          <p:cNvPr name="TextBox 13" id="13"/>
          <p:cNvSpPr txBox="true"/>
          <p:nvPr/>
        </p:nvSpPr>
        <p:spPr>
          <a:xfrm rot="0">
            <a:off x="1718999" y="3343992"/>
            <a:ext cx="15174267" cy="87820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Now, we calculate the total sum in each column and the received value. This gives the total belief of that bit.                                                                                                                                    r =</a:t>
            </a:r>
          </a:p>
        </p:txBody>
      </p:sp>
      <p:sp>
        <p:nvSpPr>
          <p:cNvPr name="TextBox 14" id="14"/>
          <p:cNvSpPr txBox="true"/>
          <p:nvPr/>
        </p:nvSpPr>
        <p:spPr>
          <a:xfrm rot="0">
            <a:off x="1718999" y="4422222"/>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New entry in the column = Total sum - Old Entry.</a:t>
            </a:r>
          </a:p>
        </p:txBody>
      </p:sp>
      <p:sp>
        <p:nvSpPr>
          <p:cNvPr name="TextBox 15" id="15"/>
          <p:cNvSpPr txBox="true"/>
          <p:nvPr/>
        </p:nvSpPr>
        <p:spPr>
          <a:xfrm rot="0">
            <a:off x="8741060" y="6090733"/>
            <a:ext cx="15174267" cy="305435"/>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M Sans"/>
              </a:rPr>
              <a:t>Sum = -1</a:t>
            </a:r>
          </a:p>
        </p:txBody>
      </p:sp>
      <p:sp>
        <p:nvSpPr>
          <p:cNvPr name="TextBox 16" id="16"/>
          <p:cNvSpPr txBox="true"/>
          <p:nvPr/>
        </p:nvSpPr>
        <p:spPr>
          <a:xfrm rot="0">
            <a:off x="1718999" y="7115617"/>
            <a:ext cx="15174267" cy="4305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The updated L matrix is:</a:t>
            </a:r>
          </a:p>
        </p:txBody>
      </p:sp>
      <p:sp>
        <p:nvSpPr>
          <p:cNvPr name="TextBox 17" id="17"/>
          <p:cNvSpPr txBox="true"/>
          <p:nvPr/>
        </p:nvSpPr>
        <p:spPr>
          <a:xfrm rot="0">
            <a:off x="1718999" y="7775387"/>
            <a:ext cx="15174267" cy="2221230"/>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Canva Sans"/>
              </a:rPr>
              <a:t>We then convert the new vector c </a:t>
            </a:r>
          </a:p>
          <a:p>
            <a:pPr>
              <a:lnSpc>
                <a:spcPts val="3569"/>
              </a:lnSpc>
            </a:pPr>
            <a:r>
              <a:rPr lang="en-US" sz="2550">
                <a:solidFill>
                  <a:srgbClr val="000000"/>
                </a:solidFill>
                <a:latin typeface="Canva Sans"/>
              </a:rPr>
              <a:t>       to 0s and 1s and compare it with original</a:t>
            </a:r>
          </a:p>
          <a:p>
            <a:pPr>
              <a:lnSpc>
                <a:spcPts val="3569"/>
              </a:lnSpc>
            </a:pPr>
            <a:r>
              <a:rPr lang="en-US" sz="2550">
                <a:solidFill>
                  <a:srgbClr val="000000"/>
                </a:solidFill>
                <a:latin typeface="Canva Sans"/>
              </a:rPr>
              <a:t>       message to check if it is decoded </a:t>
            </a:r>
          </a:p>
          <a:p>
            <a:pPr>
              <a:lnSpc>
                <a:spcPts val="3569"/>
              </a:lnSpc>
            </a:pPr>
            <a:r>
              <a:rPr lang="en-US" sz="2550">
                <a:solidFill>
                  <a:srgbClr val="000000"/>
                </a:solidFill>
                <a:latin typeface="Canva Sans"/>
              </a:rPr>
              <a:t>       </a:t>
            </a:r>
            <a:r>
              <a:rPr lang="en-US" sz="2550">
                <a:solidFill>
                  <a:srgbClr val="000000"/>
                </a:solidFill>
                <a:latin typeface="Canva Sans"/>
              </a:rPr>
              <a:t>successfully.</a:t>
            </a:r>
          </a:p>
          <a:p>
            <a:pPr marL="550545" indent="-275272" lvl="1">
              <a:lnSpc>
                <a:spcPts val="3569"/>
              </a:lnSpc>
              <a:buFont typeface="Arial"/>
              <a:buChar char="•"/>
            </a:pPr>
            <a:r>
              <a:rPr lang="en-US" sz="2550">
                <a:solidFill>
                  <a:srgbClr val="000000"/>
                </a:solidFill>
                <a:latin typeface="Canva Sans"/>
              </a:rPr>
              <a:t>This continues in a loop. </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379402" y="3144398"/>
            <a:ext cx="9603597" cy="4392230"/>
            <a:chOff x="0" y="0"/>
            <a:chExt cx="2529342" cy="1156801"/>
          </a:xfrm>
        </p:grpSpPr>
        <p:sp>
          <p:nvSpPr>
            <p:cNvPr name="Freeform 3" id="3"/>
            <p:cNvSpPr/>
            <p:nvPr/>
          </p:nvSpPr>
          <p:spPr>
            <a:xfrm flipH="false" flipV="false" rot="0">
              <a:off x="0" y="0"/>
              <a:ext cx="2529342" cy="1156801"/>
            </a:xfrm>
            <a:custGeom>
              <a:avLst/>
              <a:gdLst/>
              <a:ahLst/>
              <a:cxnLst/>
              <a:rect r="r" b="b" t="t" l="l"/>
              <a:pathLst>
                <a:path h="1156801" w="2529342">
                  <a:moveTo>
                    <a:pt x="9674" y="0"/>
                  </a:moveTo>
                  <a:lnTo>
                    <a:pt x="2519668" y="0"/>
                  </a:lnTo>
                  <a:cubicBezTo>
                    <a:pt x="2525011" y="0"/>
                    <a:pt x="2529342" y="4331"/>
                    <a:pt x="2529342" y="9674"/>
                  </a:cubicBezTo>
                  <a:lnTo>
                    <a:pt x="2529342" y="1147128"/>
                  </a:lnTo>
                  <a:cubicBezTo>
                    <a:pt x="2529342" y="1152470"/>
                    <a:pt x="2525011" y="1156801"/>
                    <a:pt x="2519668" y="1156801"/>
                  </a:cubicBezTo>
                  <a:lnTo>
                    <a:pt x="9674" y="1156801"/>
                  </a:lnTo>
                  <a:cubicBezTo>
                    <a:pt x="4331" y="1156801"/>
                    <a:pt x="0" y="1152470"/>
                    <a:pt x="0" y="1147128"/>
                  </a:cubicBezTo>
                  <a:lnTo>
                    <a:pt x="0" y="9674"/>
                  </a:lnTo>
                  <a:cubicBezTo>
                    <a:pt x="0" y="4331"/>
                    <a:pt x="4331" y="0"/>
                    <a:pt x="9674" y="0"/>
                  </a:cubicBezTo>
                  <a:close/>
                </a:path>
              </a:pathLst>
            </a:custGeom>
            <a:solidFill>
              <a:srgbClr val="FFED8C"/>
            </a:solidFill>
            <a:ln cap="sq">
              <a:noFill/>
              <a:prstDash val="solid"/>
              <a:miter/>
            </a:ln>
          </p:spPr>
        </p:sp>
        <p:sp>
          <p:nvSpPr>
            <p:cNvPr name="TextBox 4" id="4"/>
            <p:cNvSpPr txBox="true"/>
            <p:nvPr/>
          </p:nvSpPr>
          <p:spPr>
            <a:xfrm>
              <a:off x="0" y="-66675"/>
              <a:ext cx="2529342" cy="1223476"/>
            </a:xfrm>
            <a:prstGeom prst="rect">
              <a:avLst/>
            </a:prstGeom>
          </p:spPr>
          <p:txBody>
            <a:bodyPr anchor="ctr" rtlCol="false" tIns="215900" lIns="215900" bIns="215900" rIns="215900"/>
            <a:lstStyle/>
            <a:p>
              <a:pPr algn="ctr" marL="0" indent="0" lvl="0">
                <a:lnSpc>
                  <a:spcPts val="5179"/>
                </a:lnSpc>
                <a:spcBef>
                  <a:spcPct val="0"/>
                </a:spcBef>
              </a:pPr>
            </a:p>
          </p:txBody>
        </p:sp>
      </p:grpSp>
      <p:sp>
        <p:nvSpPr>
          <p:cNvPr name="TextBox 5" id="5"/>
          <p:cNvSpPr txBox="true"/>
          <p:nvPr/>
        </p:nvSpPr>
        <p:spPr>
          <a:xfrm rot="0">
            <a:off x="4837898" y="3047073"/>
            <a:ext cx="8612204" cy="4416003"/>
          </a:xfrm>
          <a:prstGeom prst="rect">
            <a:avLst/>
          </a:prstGeom>
        </p:spPr>
        <p:txBody>
          <a:bodyPr anchor="t" rtlCol="false" tIns="0" lIns="0" bIns="0" rIns="0">
            <a:spAutoFit/>
          </a:bodyPr>
          <a:lstStyle/>
          <a:p>
            <a:pPr algn="ctr">
              <a:lnSpc>
                <a:spcPts val="11748"/>
              </a:lnSpc>
            </a:pPr>
            <a:r>
              <a:rPr lang="en-US" sz="8391">
                <a:solidFill>
                  <a:srgbClr val="000000"/>
                </a:solidFill>
                <a:latin typeface="Alice"/>
              </a:rPr>
              <a:t>RESULTS OF </a:t>
            </a:r>
          </a:p>
          <a:p>
            <a:pPr algn="ctr">
              <a:lnSpc>
                <a:spcPts val="11748"/>
              </a:lnSpc>
            </a:pPr>
            <a:r>
              <a:rPr lang="en-US" sz="8391">
                <a:solidFill>
                  <a:srgbClr val="000000"/>
                </a:solidFill>
                <a:latin typeface="Alice"/>
              </a:rPr>
              <a:t>MATRIX </a:t>
            </a:r>
          </a:p>
          <a:p>
            <a:pPr algn="ctr">
              <a:lnSpc>
                <a:spcPts val="11748"/>
              </a:lnSpc>
              <a:spcBef>
                <a:spcPct val="0"/>
              </a:spcBef>
            </a:pPr>
            <a:r>
              <a:rPr lang="en-US" sz="8391">
                <a:solidFill>
                  <a:srgbClr val="000000"/>
                </a:solidFill>
                <a:latin typeface="Alice"/>
              </a:rPr>
              <a:t>NR_2_6_52</a:t>
            </a:r>
          </a:p>
        </p:txBody>
      </p:sp>
      <p:grpSp>
        <p:nvGrpSpPr>
          <p:cNvPr name="Group 6" id="6"/>
          <p:cNvGrpSpPr/>
          <p:nvPr/>
        </p:nvGrpSpPr>
        <p:grpSpPr>
          <a:xfrm rot="0">
            <a:off x="-1700186" y="-5333294"/>
            <a:ext cx="8477692" cy="8477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22777"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1/4</a:t>
              </a:r>
            </a:p>
          </p:txBody>
        </p:sp>
      </p:grpSp>
      <p:sp>
        <p:nvSpPr>
          <p:cNvPr name="AutoShape 8" id="8"/>
          <p:cNvSpPr/>
          <p:nvPr/>
        </p:nvSpPr>
        <p:spPr>
          <a:xfrm flipH="true">
            <a:off x="9144000" y="2066969"/>
            <a:ext cx="19050" cy="8220031"/>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693467"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2044466" y="3100292"/>
            <a:ext cx="4591454" cy="3742711"/>
            <a:chOff x="0" y="0"/>
            <a:chExt cx="6121939" cy="4990282"/>
          </a:xfrm>
        </p:grpSpPr>
        <p:sp>
          <p:nvSpPr>
            <p:cNvPr name="Freeform 13" id="13"/>
            <p:cNvSpPr/>
            <p:nvPr/>
          </p:nvSpPr>
          <p:spPr>
            <a:xfrm flipH="false" flipV="false" rot="0">
              <a:off x="499402" y="500398"/>
              <a:ext cx="5622538" cy="4489883"/>
            </a:xfrm>
            <a:custGeom>
              <a:avLst/>
              <a:gdLst/>
              <a:ahLst/>
              <a:cxnLst/>
              <a:rect r="r" b="b" t="t" l="l"/>
              <a:pathLst>
                <a:path h="4489883" w="5622538">
                  <a:moveTo>
                    <a:pt x="0" y="0"/>
                  </a:moveTo>
                  <a:lnTo>
                    <a:pt x="5622537" y="0"/>
                  </a:lnTo>
                  <a:lnTo>
                    <a:pt x="5622537" y="4489884"/>
                  </a:lnTo>
                  <a:lnTo>
                    <a:pt x="0" y="4489884"/>
                  </a:lnTo>
                  <a:lnTo>
                    <a:pt x="0" y="0"/>
                  </a:lnTo>
                  <a:close/>
                </a:path>
              </a:pathLst>
            </a:custGeom>
            <a:blipFill>
              <a:blip r:embed="rId2"/>
              <a:stretch>
                <a:fillRect l="-9026" t="-4648" r="0" b="0"/>
              </a:stretch>
            </a:blipFill>
          </p:spPr>
        </p:sp>
        <p:sp>
          <p:nvSpPr>
            <p:cNvPr name="Freeform 14" id="14"/>
            <p:cNvSpPr/>
            <p:nvPr/>
          </p:nvSpPr>
          <p:spPr>
            <a:xfrm flipH="false" flipV="false" rot="0">
              <a:off x="0" y="1214568"/>
              <a:ext cx="499402" cy="3054032"/>
            </a:xfrm>
            <a:custGeom>
              <a:avLst/>
              <a:gdLst/>
              <a:ahLst/>
              <a:cxnLst/>
              <a:rect r="r" b="b" t="t" l="l"/>
              <a:pathLst>
                <a:path h="3054032" w="499402">
                  <a:moveTo>
                    <a:pt x="0" y="0"/>
                  </a:moveTo>
                  <a:lnTo>
                    <a:pt x="499402" y="0"/>
                  </a:lnTo>
                  <a:lnTo>
                    <a:pt x="499402" y="3054033"/>
                  </a:lnTo>
                  <a:lnTo>
                    <a:pt x="0" y="3054033"/>
                  </a:lnTo>
                  <a:lnTo>
                    <a:pt x="0" y="0"/>
                  </a:lnTo>
                  <a:close/>
                </a:path>
              </a:pathLst>
            </a:custGeom>
            <a:blipFill>
              <a:blip r:embed="rId3"/>
              <a:stretch>
                <a:fillRect l="-74592" t="-78231" r="-1891082" b="-80676"/>
              </a:stretch>
            </a:blipFill>
          </p:spPr>
        </p:sp>
        <p:sp>
          <p:nvSpPr>
            <p:cNvPr name="Freeform 15" id="15"/>
            <p:cNvSpPr/>
            <p:nvPr/>
          </p:nvSpPr>
          <p:spPr>
            <a:xfrm flipH="false" flipV="false" rot="5400000">
              <a:off x="3048263" y="-2491567"/>
              <a:ext cx="500398" cy="5483533"/>
            </a:xfrm>
            <a:custGeom>
              <a:avLst/>
              <a:gdLst/>
              <a:ahLst/>
              <a:cxnLst/>
              <a:rect r="r" b="b" t="t" l="l"/>
              <a:pathLst>
                <a:path h="5483533" w="500398">
                  <a:moveTo>
                    <a:pt x="0" y="0"/>
                  </a:moveTo>
                  <a:lnTo>
                    <a:pt x="500399" y="0"/>
                  </a:lnTo>
                  <a:lnTo>
                    <a:pt x="500399" y="5483533"/>
                  </a:lnTo>
                  <a:lnTo>
                    <a:pt x="0" y="5483533"/>
                  </a:lnTo>
                  <a:lnTo>
                    <a:pt x="0" y="0"/>
                  </a:lnTo>
                  <a:close/>
                </a:path>
              </a:pathLst>
            </a:custGeom>
            <a:blipFill>
              <a:blip r:embed="rId3"/>
              <a:stretch>
                <a:fillRect l="-35652" t="-4744" r="-1524899" b="-11404"/>
              </a:stretch>
            </a:blipFill>
          </p:spPr>
        </p:sp>
      </p:grpSp>
      <p:sp>
        <p:nvSpPr>
          <p:cNvPr name="TextBox 16" id="16"/>
          <p:cNvSpPr txBox="true"/>
          <p:nvPr/>
        </p:nvSpPr>
        <p:spPr>
          <a:xfrm rot="0">
            <a:off x="1470719"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9 for hard decision decoding. </a:t>
            </a:r>
          </a:p>
        </p:txBody>
      </p:sp>
      <p:grpSp>
        <p:nvGrpSpPr>
          <p:cNvPr name="Group 17" id="17"/>
          <p:cNvGrpSpPr/>
          <p:nvPr/>
        </p:nvGrpSpPr>
        <p:grpSpPr>
          <a:xfrm rot="0">
            <a:off x="10939696" y="1867644"/>
            <a:ext cx="5757953" cy="993796"/>
            <a:chOff x="0" y="0"/>
            <a:chExt cx="1516498" cy="261741"/>
          </a:xfrm>
        </p:grpSpPr>
        <p:sp>
          <p:nvSpPr>
            <p:cNvPr name="Freeform 18" id="18"/>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9" id="19"/>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TextBox 20" id="20"/>
          <p:cNvSpPr txBox="true"/>
          <p:nvPr/>
        </p:nvSpPr>
        <p:spPr>
          <a:xfrm rot="0">
            <a:off x="10748794"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3 for soft decision decoding  </a:t>
            </a:r>
          </a:p>
        </p:txBody>
      </p:sp>
      <p:grpSp>
        <p:nvGrpSpPr>
          <p:cNvPr name="Group 21" id="21"/>
          <p:cNvGrpSpPr/>
          <p:nvPr/>
        </p:nvGrpSpPr>
        <p:grpSpPr>
          <a:xfrm rot="0">
            <a:off x="11467531" y="3100292"/>
            <a:ext cx="4836756" cy="3742711"/>
            <a:chOff x="0" y="0"/>
            <a:chExt cx="6449009" cy="4990282"/>
          </a:xfrm>
        </p:grpSpPr>
        <p:sp>
          <p:nvSpPr>
            <p:cNvPr name="Freeform 22" id="22"/>
            <p:cNvSpPr/>
            <p:nvPr/>
          </p:nvSpPr>
          <p:spPr>
            <a:xfrm flipH="false" flipV="false" rot="0">
              <a:off x="351307" y="0"/>
              <a:ext cx="6097701" cy="4990282"/>
            </a:xfrm>
            <a:custGeom>
              <a:avLst/>
              <a:gdLst/>
              <a:ahLst/>
              <a:cxnLst/>
              <a:rect r="r" b="b" t="t" l="l"/>
              <a:pathLst>
                <a:path h="4990282" w="6097701">
                  <a:moveTo>
                    <a:pt x="0" y="0"/>
                  </a:moveTo>
                  <a:lnTo>
                    <a:pt x="6097702" y="0"/>
                  </a:lnTo>
                  <a:lnTo>
                    <a:pt x="6097702" y="4990282"/>
                  </a:lnTo>
                  <a:lnTo>
                    <a:pt x="0" y="4990282"/>
                  </a:lnTo>
                  <a:lnTo>
                    <a:pt x="0" y="0"/>
                  </a:lnTo>
                  <a:close/>
                </a:path>
              </a:pathLst>
            </a:custGeom>
            <a:blipFill>
              <a:blip r:embed="rId4"/>
              <a:stretch>
                <a:fillRect l="-9118" t="0" r="0" b="0"/>
              </a:stretch>
            </a:blipFill>
          </p:spPr>
        </p:sp>
        <p:sp>
          <p:nvSpPr>
            <p:cNvPr name="Freeform 23" id="23"/>
            <p:cNvSpPr/>
            <p:nvPr/>
          </p:nvSpPr>
          <p:spPr>
            <a:xfrm flipH="false" flipV="false" rot="5400000">
              <a:off x="3091769" y="-2316858"/>
              <a:ext cx="356566" cy="4990282"/>
            </a:xfrm>
            <a:custGeom>
              <a:avLst/>
              <a:gdLst/>
              <a:ahLst/>
              <a:cxnLst/>
              <a:rect r="r" b="b" t="t" l="l"/>
              <a:pathLst>
                <a:path h="4990282" w="356566">
                  <a:moveTo>
                    <a:pt x="0" y="0"/>
                  </a:moveTo>
                  <a:lnTo>
                    <a:pt x="356566" y="0"/>
                  </a:lnTo>
                  <a:lnTo>
                    <a:pt x="356566" y="4990282"/>
                  </a:lnTo>
                  <a:lnTo>
                    <a:pt x="0" y="4990282"/>
                  </a:lnTo>
                  <a:lnTo>
                    <a:pt x="0" y="0"/>
                  </a:lnTo>
                  <a:close/>
                </a:path>
              </a:pathLst>
            </a:custGeom>
            <a:blipFill>
              <a:blip r:embed="rId4"/>
              <a:stretch>
                <a:fillRect l="-59099" t="0" r="-1706954" b="0"/>
              </a:stretch>
            </a:blipFill>
          </p:spPr>
        </p:sp>
        <p:sp>
          <p:nvSpPr>
            <p:cNvPr name="Freeform 24" id="24"/>
            <p:cNvSpPr/>
            <p:nvPr/>
          </p:nvSpPr>
          <p:spPr>
            <a:xfrm flipH="false" flipV="false" rot="0">
              <a:off x="0" y="1441284"/>
              <a:ext cx="351307" cy="2565987"/>
            </a:xfrm>
            <a:custGeom>
              <a:avLst/>
              <a:gdLst/>
              <a:ahLst/>
              <a:cxnLst/>
              <a:rect r="r" b="b" t="t" l="l"/>
              <a:pathLst>
                <a:path h="2565987" w="351307">
                  <a:moveTo>
                    <a:pt x="0" y="0"/>
                  </a:moveTo>
                  <a:lnTo>
                    <a:pt x="351307" y="0"/>
                  </a:lnTo>
                  <a:lnTo>
                    <a:pt x="351307" y="2565987"/>
                  </a:lnTo>
                  <a:lnTo>
                    <a:pt x="0" y="2565987"/>
                  </a:lnTo>
                  <a:lnTo>
                    <a:pt x="0" y="0"/>
                  </a:lnTo>
                  <a:close/>
                </a:path>
              </a:pathLst>
            </a:custGeom>
            <a:blipFill>
              <a:blip r:embed="rId4"/>
              <a:stretch>
                <a:fillRect l="-86997" t="-74691" r="-2178517" b="-68204"/>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22777"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1/4</a:t>
              </a:r>
            </a:p>
          </p:txBody>
        </p:sp>
      </p:grpSp>
      <p:sp>
        <p:nvSpPr>
          <p:cNvPr name="AutoShape 8" id="8"/>
          <p:cNvSpPr/>
          <p:nvPr/>
        </p:nvSpPr>
        <p:spPr>
          <a:xfrm flipH="true">
            <a:off x="9144000" y="2066969"/>
            <a:ext cx="19050" cy="6240979"/>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0930171"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Freeform 12" id="12"/>
          <p:cNvSpPr/>
          <p:nvPr/>
        </p:nvSpPr>
        <p:spPr>
          <a:xfrm flipH="false" flipV="false" rot="0">
            <a:off x="1793708" y="3272144"/>
            <a:ext cx="5092971" cy="3742711"/>
          </a:xfrm>
          <a:custGeom>
            <a:avLst/>
            <a:gdLst/>
            <a:ahLst/>
            <a:cxnLst/>
            <a:rect r="r" b="b" t="t" l="l"/>
            <a:pathLst>
              <a:path h="3742711" w="5092971">
                <a:moveTo>
                  <a:pt x="0" y="0"/>
                </a:moveTo>
                <a:lnTo>
                  <a:pt x="5092971" y="0"/>
                </a:lnTo>
                <a:lnTo>
                  <a:pt x="5092971" y="3742712"/>
                </a:lnTo>
                <a:lnTo>
                  <a:pt x="0" y="3742712"/>
                </a:lnTo>
                <a:lnTo>
                  <a:pt x="0" y="0"/>
                </a:lnTo>
                <a:close/>
              </a:path>
            </a:pathLst>
          </a:custGeom>
          <a:blipFill>
            <a:blip r:embed="rId2"/>
            <a:stretch>
              <a:fillRect l="0" t="0" r="0" b="0"/>
            </a:stretch>
          </a:blipFill>
        </p:spPr>
      </p:sp>
      <p:sp>
        <p:nvSpPr>
          <p:cNvPr name="Freeform 13" id="13"/>
          <p:cNvSpPr/>
          <p:nvPr/>
        </p:nvSpPr>
        <p:spPr>
          <a:xfrm flipH="false" flipV="false" rot="0">
            <a:off x="10733186" y="3272144"/>
            <a:ext cx="5869446" cy="3570859"/>
          </a:xfrm>
          <a:custGeom>
            <a:avLst/>
            <a:gdLst/>
            <a:ahLst/>
            <a:cxnLst/>
            <a:rect r="r" b="b" t="t" l="l"/>
            <a:pathLst>
              <a:path h="3570859" w="5869446">
                <a:moveTo>
                  <a:pt x="0" y="0"/>
                </a:moveTo>
                <a:lnTo>
                  <a:pt x="5869447" y="0"/>
                </a:lnTo>
                <a:lnTo>
                  <a:pt x="5869447" y="3570859"/>
                </a:lnTo>
                <a:lnTo>
                  <a:pt x="0" y="3570859"/>
                </a:lnTo>
                <a:lnTo>
                  <a:pt x="0" y="0"/>
                </a:lnTo>
                <a:close/>
              </a:path>
            </a:pathLst>
          </a:custGeom>
          <a:blipFill>
            <a:blip r:embed="rId3"/>
            <a:stretch>
              <a:fillRect l="-9914" t="0" r="-8553" b="0"/>
            </a:stretch>
          </a:blipFill>
        </p:spPr>
      </p:sp>
      <p:sp>
        <p:nvSpPr>
          <p:cNvPr name="TextBox 14" id="14"/>
          <p:cNvSpPr txBox="true"/>
          <p:nvPr/>
        </p:nvSpPr>
        <p:spPr>
          <a:xfrm rot="0">
            <a:off x="1432619" y="7290678"/>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9 db, the decoder decodes all messages successfully, though the number of iterations required differ.  </a:t>
            </a:r>
          </a:p>
        </p:txBody>
      </p:sp>
      <p:sp>
        <p:nvSpPr>
          <p:cNvPr name="TextBox 15" id="15"/>
          <p:cNvSpPr txBox="true"/>
          <p:nvPr/>
        </p:nvSpPr>
        <p:spPr>
          <a:xfrm rot="0">
            <a:off x="10739269" y="7290678"/>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3 db, the decoder decodes all messages successfully, though the number of iterations required differ.  </a:t>
            </a:r>
          </a:p>
        </p:txBody>
      </p:sp>
      <p:sp>
        <p:nvSpPr>
          <p:cNvPr name="TextBox 16" id="16"/>
          <p:cNvSpPr txBox="true"/>
          <p:nvPr/>
        </p:nvSpPr>
        <p:spPr>
          <a:xfrm rot="0">
            <a:off x="5522777" y="8574706"/>
            <a:ext cx="7041092" cy="1043937"/>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When comparing hard and soft decision decoding, we can see that soft decision decoding is better, as for less iteration and less Eb_No value it gives successful results.   </a:t>
            </a:r>
          </a:p>
        </p:txBody>
      </p:sp>
      <p:grpSp>
        <p:nvGrpSpPr>
          <p:cNvPr name="Group 17" id="17"/>
          <p:cNvGrpSpPr/>
          <p:nvPr/>
        </p:nvGrpSpPr>
        <p:grpSpPr>
          <a:xfrm rot="0">
            <a:off x="1623521" y="1867644"/>
            <a:ext cx="5757953" cy="993796"/>
            <a:chOff x="0" y="0"/>
            <a:chExt cx="1516498" cy="261741"/>
          </a:xfrm>
        </p:grpSpPr>
        <p:sp>
          <p:nvSpPr>
            <p:cNvPr name="Freeform 18" id="18"/>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9" id="19"/>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3027183" y="3510787"/>
            <a:ext cx="842477" cy="855362"/>
            <a:chOff x="0" y="0"/>
            <a:chExt cx="812800" cy="825231"/>
          </a:xfrm>
        </p:grpSpPr>
        <p:sp>
          <p:nvSpPr>
            <p:cNvPr name="Freeform 3" id="3"/>
            <p:cNvSpPr/>
            <p:nvPr/>
          </p:nvSpPr>
          <p:spPr>
            <a:xfrm flipH="false" flipV="false" rot="0">
              <a:off x="0" y="0"/>
              <a:ext cx="812800" cy="825231"/>
            </a:xfrm>
            <a:custGeom>
              <a:avLst/>
              <a:gdLst/>
              <a:ahLst/>
              <a:cxnLst/>
              <a:rect r="r" b="b" t="t" l="l"/>
              <a:pathLst>
                <a:path h="825231" w="812800">
                  <a:moveTo>
                    <a:pt x="406400" y="0"/>
                  </a:moveTo>
                  <a:cubicBezTo>
                    <a:pt x="181951" y="0"/>
                    <a:pt x="0" y="184734"/>
                    <a:pt x="0" y="412616"/>
                  </a:cubicBezTo>
                  <a:cubicBezTo>
                    <a:pt x="0" y="640497"/>
                    <a:pt x="181951" y="825231"/>
                    <a:pt x="406400" y="825231"/>
                  </a:cubicBezTo>
                  <a:cubicBezTo>
                    <a:pt x="630849" y="825231"/>
                    <a:pt x="812800" y="640497"/>
                    <a:pt x="812800" y="412616"/>
                  </a:cubicBezTo>
                  <a:cubicBezTo>
                    <a:pt x="812800" y="184734"/>
                    <a:pt x="630849" y="0"/>
                    <a:pt x="406400" y="0"/>
                  </a:cubicBezTo>
                  <a:close/>
                </a:path>
              </a:pathLst>
            </a:custGeom>
            <a:solidFill>
              <a:srgbClr val="E0B15E"/>
            </a:solidFill>
            <a:ln cap="sq">
              <a:noFill/>
              <a:prstDash val="solid"/>
              <a:miter/>
            </a:ln>
          </p:spPr>
        </p:sp>
        <p:sp>
          <p:nvSpPr>
            <p:cNvPr name="TextBox 4" id="4"/>
            <p:cNvSpPr txBox="true"/>
            <p:nvPr/>
          </p:nvSpPr>
          <p:spPr>
            <a:xfrm>
              <a:off x="76200" y="10690"/>
              <a:ext cx="660400" cy="737175"/>
            </a:xfrm>
            <a:prstGeom prst="rect">
              <a:avLst/>
            </a:prstGeom>
          </p:spPr>
          <p:txBody>
            <a:bodyPr anchor="ctr" rtlCol="false" tIns="0" lIns="0" bIns="0" rIns="0"/>
            <a:lstStyle/>
            <a:p>
              <a:pPr algn="ctr" marL="0" indent="0" lvl="0">
                <a:lnSpc>
                  <a:spcPts val="5109"/>
                </a:lnSpc>
                <a:spcBef>
                  <a:spcPct val="0"/>
                </a:spcBef>
              </a:pPr>
              <a:r>
                <a:rPr lang="en-US" sz="3649">
                  <a:solidFill>
                    <a:srgbClr val="FFFFFF"/>
                  </a:solidFill>
                  <a:latin typeface="DM Sans Bold"/>
                </a:rPr>
                <a:t>01</a:t>
              </a:r>
            </a:p>
          </p:txBody>
        </p:sp>
      </p:grpSp>
      <p:grpSp>
        <p:nvGrpSpPr>
          <p:cNvPr name="Group 5" id="5"/>
          <p:cNvGrpSpPr/>
          <p:nvPr/>
        </p:nvGrpSpPr>
        <p:grpSpPr>
          <a:xfrm rot="0">
            <a:off x="5993735" y="3523672"/>
            <a:ext cx="842477" cy="855362"/>
            <a:chOff x="0" y="0"/>
            <a:chExt cx="812800" cy="825231"/>
          </a:xfrm>
        </p:grpSpPr>
        <p:sp>
          <p:nvSpPr>
            <p:cNvPr name="Freeform 6" id="6"/>
            <p:cNvSpPr/>
            <p:nvPr/>
          </p:nvSpPr>
          <p:spPr>
            <a:xfrm flipH="false" flipV="false" rot="0">
              <a:off x="0" y="0"/>
              <a:ext cx="812800" cy="825231"/>
            </a:xfrm>
            <a:custGeom>
              <a:avLst/>
              <a:gdLst/>
              <a:ahLst/>
              <a:cxnLst/>
              <a:rect r="r" b="b" t="t" l="l"/>
              <a:pathLst>
                <a:path h="825231" w="812800">
                  <a:moveTo>
                    <a:pt x="406400" y="0"/>
                  </a:moveTo>
                  <a:cubicBezTo>
                    <a:pt x="181951" y="0"/>
                    <a:pt x="0" y="184734"/>
                    <a:pt x="0" y="412616"/>
                  </a:cubicBezTo>
                  <a:cubicBezTo>
                    <a:pt x="0" y="640497"/>
                    <a:pt x="181951" y="825231"/>
                    <a:pt x="406400" y="825231"/>
                  </a:cubicBezTo>
                  <a:cubicBezTo>
                    <a:pt x="630849" y="825231"/>
                    <a:pt x="812800" y="640497"/>
                    <a:pt x="812800" y="412616"/>
                  </a:cubicBezTo>
                  <a:cubicBezTo>
                    <a:pt x="812800" y="184734"/>
                    <a:pt x="630849" y="0"/>
                    <a:pt x="406400" y="0"/>
                  </a:cubicBezTo>
                  <a:close/>
                </a:path>
              </a:pathLst>
            </a:custGeom>
            <a:solidFill>
              <a:srgbClr val="E0B15E"/>
            </a:solidFill>
            <a:ln cap="sq">
              <a:noFill/>
              <a:prstDash val="solid"/>
              <a:miter/>
            </a:ln>
          </p:spPr>
        </p:sp>
        <p:sp>
          <p:nvSpPr>
            <p:cNvPr name="TextBox 7" id="7"/>
            <p:cNvSpPr txBox="true"/>
            <p:nvPr/>
          </p:nvSpPr>
          <p:spPr>
            <a:xfrm>
              <a:off x="76200" y="10690"/>
              <a:ext cx="660400" cy="737175"/>
            </a:xfrm>
            <a:prstGeom prst="rect">
              <a:avLst/>
            </a:prstGeom>
          </p:spPr>
          <p:txBody>
            <a:bodyPr anchor="ctr" rtlCol="false" tIns="0" lIns="0" bIns="0" rIns="0"/>
            <a:lstStyle/>
            <a:p>
              <a:pPr algn="ctr" marL="0" indent="0" lvl="0">
                <a:lnSpc>
                  <a:spcPts val="5109"/>
                </a:lnSpc>
                <a:spcBef>
                  <a:spcPct val="0"/>
                </a:spcBef>
              </a:pPr>
              <a:r>
                <a:rPr lang="en-US" sz="3649">
                  <a:solidFill>
                    <a:srgbClr val="FFFFFF"/>
                  </a:solidFill>
                  <a:latin typeface="DM Sans Bold"/>
                </a:rPr>
                <a:t>02</a:t>
              </a:r>
            </a:p>
          </p:txBody>
        </p:sp>
      </p:grpSp>
      <p:grpSp>
        <p:nvGrpSpPr>
          <p:cNvPr name="Group 8" id="8"/>
          <p:cNvGrpSpPr/>
          <p:nvPr/>
        </p:nvGrpSpPr>
        <p:grpSpPr>
          <a:xfrm rot="0">
            <a:off x="13928548" y="3510787"/>
            <a:ext cx="842477" cy="8424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0" id="1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05</a:t>
              </a:r>
            </a:p>
          </p:txBody>
        </p:sp>
      </p:grpSp>
      <p:grpSp>
        <p:nvGrpSpPr>
          <p:cNvPr name="Group 11" id="11"/>
          <p:cNvGrpSpPr/>
          <p:nvPr/>
        </p:nvGrpSpPr>
        <p:grpSpPr>
          <a:xfrm rot="0">
            <a:off x="3027183" y="6349054"/>
            <a:ext cx="842477" cy="8424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3" id="13"/>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06</a:t>
              </a:r>
            </a:p>
          </p:txBody>
        </p:sp>
      </p:grpSp>
      <p:sp>
        <p:nvSpPr>
          <p:cNvPr name="Freeform 14" id="14"/>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722762" y="3510787"/>
            <a:ext cx="842477" cy="855362"/>
            <a:chOff x="0" y="0"/>
            <a:chExt cx="812800" cy="825231"/>
          </a:xfrm>
        </p:grpSpPr>
        <p:sp>
          <p:nvSpPr>
            <p:cNvPr name="Freeform 16" id="16"/>
            <p:cNvSpPr/>
            <p:nvPr/>
          </p:nvSpPr>
          <p:spPr>
            <a:xfrm flipH="false" flipV="false" rot="0">
              <a:off x="0" y="0"/>
              <a:ext cx="812800" cy="825231"/>
            </a:xfrm>
            <a:custGeom>
              <a:avLst/>
              <a:gdLst/>
              <a:ahLst/>
              <a:cxnLst/>
              <a:rect r="r" b="b" t="t" l="l"/>
              <a:pathLst>
                <a:path h="825231" w="812800">
                  <a:moveTo>
                    <a:pt x="406400" y="0"/>
                  </a:moveTo>
                  <a:cubicBezTo>
                    <a:pt x="181951" y="0"/>
                    <a:pt x="0" y="184734"/>
                    <a:pt x="0" y="412616"/>
                  </a:cubicBezTo>
                  <a:cubicBezTo>
                    <a:pt x="0" y="640497"/>
                    <a:pt x="181951" y="825231"/>
                    <a:pt x="406400" y="825231"/>
                  </a:cubicBezTo>
                  <a:cubicBezTo>
                    <a:pt x="630849" y="825231"/>
                    <a:pt x="812800" y="640497"/>
                    <a:pt x="812800" y="412616"/>
                  </a:cubicBezTo>
                  <a:cubicBezTo>
                    <a:pt x="812800" y="184734"/>
                    <a:pt x="630849" y="0"/>
                    <a:pt x="406400" y="0"/>
                  </a:cubicBezTo>
                  <a:close/>
                </a:path>
              </a:pathLst>
            </a:custGeom>
            <a:solidFill>
              <a:srgbClr val="E0B15E"/>
            </a:solidFill>
            <a:ln cap="sq">
              <a:noFill/>
              <a:prstDash val="solid"/>
              <a:miter/>
            </a:ln>
          </p:spPr>
        </p:sp>
        <p:sp>
          <p:nvSpPr>
            <p:cNvPr name="TextBox 17" id="17"/>
            <p:cNvSpPr txBox="true"/>
            <p:nvPr/>
          </p:nvSpPr>
          <p:spPr>
            <a:xfrm>
              <a:off x="76200" y="10690"/>
              <a:ext cx="660400" cy="737175"/>
            </a:xfrm>
            <a:prstGeom prst="rect">
              <a:avLst/>
            </a:prstGeom>
          </p:spPr>
          <p:txBody>
            <a:bodyPr anchor="ctr" rtlCol="false" tIns="0" lIns="0" bIns="0" rIns="0"/>
            <a:lstStyle/>
            <a:p>
              <a:pPr algn="ctr" marL="0" indent="0" lvl="0">
                <a:lnSpc>
                  <a:spcPts val="5109"/>
                </a:lnSpc>
                <a:spcBef>
                  <a:spcPct val="0"/>
                </a:spcBef>
              </a:pPr>
              <a:r>
                <a:rPr lang="en-US" sz="3649">
                  <a:solidFill>
                    <a:srgbClr val="FFFFFF"/>
                  </a:solidFill>
                  <a:latin typeface="DM Sans Bold"/>
                </a:rPr>
                <a:t>03</a:t>
              </a:r>
            </a:p>
          </p:txBody>
        </p:sp>
      </p:grpSp>
      <p:grpSp>
        <p:nvGrpSpPr>
          <p:cNvPr name="Group 18" id="18"/>
          <p:cNvGrpSpPr/>
          <p:nvPr/>
        </p:nvGrpSpPr>
        <p:grpSpPr>
          <a:xfrm rot="0">
            <a:off x="11301418" y="3510787"/>
            <a:ext cx="842477" cy="8424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20" id="2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04</a:t>
              </a:r>
            </a:p>
          </p:txBody>
        </p:sp>
      </p:grpSp>
      <p:grpSp>
        <p:nvGrpSpPr>
          <p:cNvPr name="Group 21" id="21"/>
          <p:cNvGrpSpPr/>
          <p:nvPr/>
        </p:nvGrpSpPr>
        <p:grpSpPr>
          <a:xfrm rot="0">
            <a:off x="6414974" y="678702"/>
            <a:ext cx="5037464" cy="1268429"/>
            <a:chOff x="0" y="0"/>
            <a:chExt cx="1326739" cy="334072"/>
          </a:xfrm>
        </p:grpSpPr>
        <p:sp>
          <p:nvSpPr>
            <p:cNvPr name="Freeform 22" id="22"/>
            <p:cNvSpPr/>
            <p:nvPr/>
          </p:nvSpPr>
          <p:spPr>
            <a:xfrm flipH="false" flipV="false" rot="0">
              <a:off x="0" y="0"/>
              <a:ext cx="1326739" cy="334072"/>
            </a:xfrm>
            <a:custGeom>
              <a:avLst/>
              <a:gdLst/>
              <a:ahLst/>
              <a:cxnLst/>
              <a:rect r="r" b="b" t="t" l="l"/>
              <a:pathLst>
                <a:path h="334072" w="1326739">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FFFFFF"/>
            </a:solidFill>
            <a:ln cap="rnd">
              <a:noFill/>
              <a:prstDash val="solid"/>
              <a:round/>
            </a:ln>
          </p:spPr>
        </p:sp>
        <p:sp>
          <p:nvSpPr>
            <p:cNvPr name="TextBox 23" id="23"/>
            <p:cNvSpPr txBox="true"/>
            <p:nvPr/>
          </p:nvSpPr>
          <p:spPr>
            <a:xfrm>
              <a:off x="0" y="0"/>
              <a:ext cx="1326739" cy="334072"/>
            </a:xfrm>
            <a:prstGeom prst="rect">
              <a:avLst/>
            </a:prstGeom>
          </p:spPr>
          <p:txBody>
            <a:bodyPr anchor="ctr" rtlCol="false" tIns="50800" lIns="50800" bIns="50800" rIns="50800"/>
            <a:lstStyle/>
            <a:p>
              <a:pPr algn="ctr" marL="0" indent="0" lvl="0">
                <a:lnSpc>
                  <a:spcPts val="7255"/>
                </a:lnSpc>
                <a:spcBef>
                  <a:spcPct val="0"/>
                </a:spcBef>
              </a:pPr>
              <a:r>
                <a:rPr lang="en-US" sz="6046">
                  <a:solidFill>
                    <a:srgbClr val="2B1511"/>
                  </a:solidFill>
                  <a:latin typeface="Canva Sans Bold"/>
                </a:rPr>
                <a:t>Contents</a:t>
              </a:r>
            </a:p>
          </p:txBody>
        </p:sp>
      </p:grpSp>
      <p:sp>
        <p:nvSpPr>
          <p:cNvPr name="Freeform 24" id="24"/>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2189061" y="4565696"/>
            <a:ext cx="2518722"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About LDPC and 5G NR</a:t>
            </a:r>
          </a:p>
        </p:txBody>
      </p:sp>
      <p:sp>
        <p:nvSpPr>
          <p:cNvPr name="TextBox 26" id="26"/>
          <p:cNvSpPr txBox="true"/>
          <p:nvPr/>
        </p:nvSpPr>
        <p:spPr>
          <a:xfrm rot="0">
            <a:off x="5134176" y="4565696"/>
            <a:ext cx="2561596" cy="1100550"/>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Base matrix and Parity Check matrix</a:t>
            </a:r>
          </a:p>
        </p:txBody>
      </p:sp>
      <p:sp>
        <p:nvSpPr>
          <p:cNvPr name="TextBox 27" id="27"/>
          <p:cNvSpPr txBox="true"/>
          <p:nvPr/>
        </p:nvSpPr>
        <p:spPr>
          <a:xfrm rot="0">
            <a:off x="7695772" y="7423868"/>
            <a:ext cx="2929495"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Results</a:t>
            </a:r>
          </a:p>
        </p:txBody>
      </p:sp>
      <p:sp>
        <p:nvSpPr>
          <p:cNvPr name="TextBox 28" id="28"/>
          <p:cNvSpPr txBox="true"/>
          <p:nvPr/>
        </p:nvSpPr>
        <p:spPr>
          <a:xfrm rot="0">
            <a:off x="10134228" y="7375093"/>
            <a:ext cx="3176857"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Comparison with Shannon’s Bound</a:t>
            </a:r>
          </a:p>
        </p:txBody>
      </p:sp>
      <p:sp>
        <p:nvSpPr>
          <p:cNvPr name="TextBox 29" id="29"/>
          <p:cNvSpPr txBox="true"/>
          <p:nvPr/>
        </p:nvSpPr>
        <p:spPr>
          <a:xfrm rot="0">
            <a:off x="8124397" y="4565696"/>
            <a:ext cx="2217050"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Code Rate Matching </a:t>
            </a:r>
          </a:p>
        </p:txBody>
      </p:sp>
      <p:sp>
        <p:nvSpPr>
          <p:cNvPr name="TextBox 30" id="30"/>
          <p:cNvSpPr txBox="true"/>
          <p:nvPr/>
        </p:nvSpPr>
        <p:spPr>
          <a:xfrm rot="0">
            <a:off x="2106098" y="7423868"/>
            <a:ext cx="2684648"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Hard Decision Decoding </a:t>
            </a:r>
          </a:p>
        </p:txBody>
      </p:sp>
      <p:grpSp>
        <p:nvGrpSpPr>
          <p:cNvPr name="Group 31" id="31"/>
          <p:cNvGrpSpPr/>
          <p:nvPr/>
        </p:nvGrpSpPr>
        <p:grpSpPr>
          <a:xfrm rot="0">
            <a:off x="13036870" y="-1312917"/>
            <a:ext cx="2625834" cy="262583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34" id="34"/>
          <p:cNvGrpSpPr/>
          <p:nvPr/>
        </p:nvGrpSpPr>
        <p:grpSpPr>
          <a:xfrm rot="0">
            <a:off x="1752881" y="9161550"/>
            <a:ext cx="2625834" cy="262583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37" id="37"/>
          <p:cNvSpPr txBox="true"/>
          <p:nvPr/>
        </p:nvSpPr>
        <p:spPr>
          <a:xfrm rot="0">
            <a:off x="10614131" y="4565696"/>
            <a:ext cx="2217050"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Encoding</a:t>
            </a:r>
          </a:p>
        </p:txBody>
      </p:sp>
      <p:sp>
        <p:nvSpPr>
          <p:cNvPr name="TextBox 38" id="38"/>
          <p:cNvSpPr txBox="true"/>
          <p:nvPr/>
        </p:nvSpPr>
        <p:spPr>
          <a:xfrm rot="0">
            <a:off x="13155125" y="4565696"/>
            <a:ext cx="2389323" cy="1100550"/>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BPSK Modulation and AWGN Channel</a:t>
            </a:r>
          </a:p>
        </p:txBody>
      </p:sp>
      <p:grpSp>
        <p:nvGrpSpPr>
          <p:cNvPr name="Group 39" id="39"/>
          <p:cNvGrpSpPr/>
          <p:nvPr/>
        </p:nvGrpSpPr>
        <p:grpSpPr>
          <a:xfrm rot="0">
            <a:off x="5993735" y="6349054"/>
            <a:ext cx="842477" cy="84247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1" id="41"/>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07</a:t>
              </a:r>
            </a:p>
          </p:txBody>
        </p:sp>
      </p:grpSp>
      <p:grpSp>
        <p:nvGrpSpPr>
          <p:cNvPr name="Group 42" id="42"/>
          <p:cNvGrpSpPr/>
          <p:nvPr/>
        </p:nvGrpSpPr>
        <p:grpSpPr>
          <a:xfrm rot="0">
            <a:off x="8722762" y="6349054"/>
            <a:ext cx="842477" cy="84247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4" id="44"/>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08</a:t>
              </a:r>
            </a:p>
          </p:txBody>
        </p:sp>
      </p:grpSp>
      <p:grpSp>
        <p:nvGrpSpPr>
          <p:cNvPr name="Group 45" id="45"/>
          <p:cNvGrpSpPr/>
          <p:nvPr/>
        </p:nvGrpSpPr>
        <p:grpSpPr>
          <a:xfrm rot="0">
            <a:off x="11301418" y="6349054"/>
            <a:ext cx="842477" cy="84247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7" id="47"/>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09</a:t>
              </a:r>
            </a:p>
          </p:txBody>
        </p:sp>
      </p:grpSp>
      <p:grpSp>
        <p:nvGrpSpPr>
          <p:cNvPr name="Group 48" id="48"/>
          <p:cNvGrpSpPr/>
          <p:nvPr/>
        </p:nvGrpSpPr>
        <p:grpSpPr>
          <a:xfrm rot="0">
            <a:off x="13928548" y="6349054"/>
            <a:ext cx="842477" cy="842477"/>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50" id="5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10</a:t>
              </a:r>
            </a:p>
          </p:txBody>
        </p:sp>
      </p:grpSp>
      <p:sp>
        <p:nvSpPr>
          <p:cNvPr name="TextBox 51" id="51"/>
          <p:cNvSpPr txBox="true"/>
          <p:nvPr/>
        </p:nvSpPr>
        <p:spPr>
          <a:xfrm rot="0">
            <a:off x="4976667" y="7423868"/>
            <a:ext cx="2876613"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Soft Decision Decoding </a:t>
            </a:r>
          </a:p>
        </p:txBody>
      </p:sp>
      <p:sp>
        <p:nvSpPr>
          <p:cNvPr name="TextBox 52" id="52"/>
          <p:cNvSpPr txBox="true"/>
          <p:nvPr/>
        </p:nvSpPr>
        <p:spPr>
          <a:xfrm rot="0">
            <a:off x="12761358" y="7401081"/>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Bold"/>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AutoShape 5" id="5"/>
          <p:cNvSpPr/>
          <p:nvPr/>
        </p:nvSpPr>
        <p:spPr>
          <a:xfrm flipH="true">
            <a:off x="9144000" y="2066969"/>
            <a:ext cx="19050" cy="8220031"/>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5541827" y="361721"/>
            <a:ext cx="7242445" cy="1333957"/>
            <a:chOff x="0" y="0"/>
            <a:chExt cx="1907475" cy="351330"/>
          </a:xfrm>
        </p:grpSpPr>
        <p:sp>
          <p:nvSpPr>
            <p:cNvPr name="Freeform 7" id="7"/>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8" id="8"/>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1/3</a:t>
              </a:r>
            </a:p>
          </p:txBody>
        </p:sp>
      </p:grpSp>
      <p:grpSp>
        <p:nvGrpSpPr>
          <p:cNvPr name="Group 9" id="9"/>
          <p:cNvGrpSpPr/>
          <p:nvPr/>
        </p:nvGrpSpPr>
        <p:grpSpPr>
          <a:xfrm rot="0">
            <a:off x="2266690" y="3623491"/>
            <a:ext cx="4530660" cy="3787711"/>
            <a:chOff x="0" y="0"/>
            <a:chExt cx="6040880" cy="5050281"/>
          </a:xfrm>
        </p:grpSpPr>
        <p:sp>
          <p:nvSpPr>
            <p:cNvPr name="Freeform 10" id="10"/>
            <p:cNvSpPr/>
            <p:nvPr/>
          </p:nvSpPr>
          <p:spPr>
            <a:xfrm flipH="false" flipV="false" rot="5400000">
              <a:off x="3017204" y="-2609721"/>
              <a:ext cx="413955" cy="5633396"/>
            </a:xfrm>
            <a:custGeom>
              <a:avLst/>
              <a:gdLst/>
              <a:ahLst/>
              <a:cxnLst/>
              <a:rect r="r" b="b" t="t" l="l"/>
              <a:pathLst>
                <a:path h="5633396" w="413955">
                  <a:moveTo>
                    <a:pt x="0" y="0"/>
                  </a:moveTo>
                  <a:lnTo>
                    <a:pt x="413955" y="0"/>
                  </a:lnTo>
                  <a:lnTo>
                    <a:pt x="413955" y="5633396"/>
                  </a:lnTo>
                  <a:lnTo>
                    <a:pt x="0" y="5633396"/>
                  </a:lnTo>
                  <a:lnTo>
                    <a:pt x="0" y="0"/>
                  </a:lnTo>
                  <a:close/>
                </a:path>
              </a:pathLst>
            </a:custGeom>
            <a:blipFill>
              <a:blip r:embed="rId2"/>
              <a:stretch>
                <a:fillRect l="-1166" t="0" r="-1568274" b="0"/>
              </a:stretch>
            </a:blipFill>
          </p:spPr>
        </p:sp>
        <p:sp>
          <p:nvSpPr>
            <p:cNvPr name="Freeform 11" id="11"/>
            <p:cNvSpPr/>
            <p:nvPr/>
          </p:nvSpPr>
          <p:spPr>
            <a:xfrm flipH="false" flipV="false" rot="0">
              <a:off x="0" y="1234817"/>
              <a:ext cx="407484" cy="2994602"/>
            </a:xfrm>
            <a:custGeom>
              <a:avLst/>
              <a:gdLst/>
              <a:ahLst/>
              <a:cxnLst/>
              <a:rect r="r" b="b" t="t" l="l"/>
              <a:pathLst>
                <a:path h="2994602" w="407484">
                  <a:moveTo>
                    <a:pt x="0" y="0"/>
                  </a:moveTo>
                  <a:lnTo>
                    <a:pt x="407484" y="0"/>
                  </a:lnTo>
                  <a:lnTo>
                    <a:pt x="407484" y="2994602"/>
                  </a:lnTo>
                  <a:lnTo>
                    <a:pt x="0" y="2994602"/>
                  </a:lnTo>
                  <a:lnTo>
                    <a:pt x="0" y="0"/>
                  </a:lnTo>
                  <a:close/>
                </a:path>
              </a:pathLst>
            </a:custGeom>
            <a:blipFill>
              <a:blip r:embed="rId2"/>
              <a:stretch>
                <a:fillRect l="-26403" t="-68273" r="-2006175" b="-68276"/>
              </a:stretch>
            </a:blipFill>
          </p:spPr>
        </p:sp>
        <p:sp>
          <p:nvSpPr>
            <p:cNvPr name="Freeform 12" id="12"/>
            <p:cNvSpPr/>
            <p:nvPr/>
          </p:nvSpPr>
          <p:spPr>
            <a:xfrm flipH="false" flipV="false" rot="0">
              <a:off x="407484" y="413955"/>
              <a:ext cx="5633396" cy="4636326"/>
            </a:xfrm>
            <a:custGeom>
              <a:avLst/>
              <a:gdLst/>
              <a:ahLst/>
              <a:cxnLst/>
              <a:rect r="r" b="b" t="t" l="l"/>
              <a:pathLst>
                <a:path h="4636326" w="5633396">
                  <a:moveTo>
                    <a:pt x="0" y="0"/>
                  </a:moveTo>
                  <a:lnTo>
                    <a:pt x="5633396" y="0"/>
                  </a:lnTo>
                  <a:lnTo>
                    <a:pt x="5633396" y="4636326"/>
                  </a:lnTo>
                  <a:lnTo>
                    <a:pt x="0" y="4636326"/>
                  </a:lnTo>
                  <a:lnTo>
                    <a:pt x="0" y="0"/>
                  </a:lnTo>
                  <a:close/>
                </a:path>
              </a:pathLst>
            </a:custGeom>
            <a:blipFill>
              <a:blip r:embed="rId3"/>
              <a:stretch>
                <a:fillRect l="-6068" t="-5057" r="0" b="0"/>
              </a:stretch>
            </a:blipFill>
          </p:spPr>
        </p:sp>
      </p:grpSp>
      <p:grpSp>
        <p:nvGrpSpPr>
          <p:cNvPr name="Group 13" id="13"/>
          <p:cNvGrpSpPr/>
          <p:nvPr/>
        </p:nvGrpSpPr>
        <p:grpSpPr>
          <a:xfrm rot="0">
            <a:off x="11104148" y="3623491"/>
            <a:ext cx="5046191" cy="3787711"/>
            <a:chOff x="0" y="0"/>
            <a:chExt cx="6728255" cy="5050281"/>
          </a:xfrm>
        </p:grpSpPr>
        <p:sp>
          <p:nvSpPr>
            <p:cNvPr name="Freeform 14" id="14"/>
            <p:cNvSpPr/>
            <p:nvPr/>
          </p:nvSpPr>
          <p:spPr>
            <a:xfrm flipH="false" flipV="false" rot="0">
              <a:off x="0" y="1246942"/>
              <a:ext cx="453853" cy="2896014"/>
            </a:xfrm>
            <a:custGeom>
              <a:avLst/>
              <a:gdLst/>
              <a:ahLst/>
              <a:cxnLst/>
              <a:rect r="r" b="b" t="t" l="l"/>
              <a:pathLst>
                <a:path h="2896014" w="453853">
                  <a:moveTo>
                    <a:pt x="0" y="0"/>
                  </a:moveTo>
                  <a:lnTo>
                    <a:pt x="453853" y="0"/>
                  </a:lnTo>
                  <a:lnTo>
                    <a:pt x="453853" y="2896014"/>
                  </a:lnTo>
                  <a:lnTo>
                    <a:pt x="0" y="2896014"/>
                  </a:lnTo>
                  <a:lnTo>
                    <a:pt x="0" y="0"/>
                  </a:lnTo>
                  <a:close/>
                </a:path>
              </a:pathLst>
            </a:custGeom>
            <a:blipFill>
              <a:blip r:embed="rId4"/>
              <a:stretch>
                <a:fillRect l="-75243" t="-76800" r="-1915375" b="-68925"/>
              </a:stretch>
            </a:blipFill>
          </p:spPr>
        </p:sp>
        <p:sp>
          <p:nvSpPr>
            <p:cNvPr name="Freeform 15" id="15"/>
            <p:cNvSpPr/>
            <p:nvPr/>
          </p:nvSpPr>
          <p:spPr>
            <a:xfrm flipH="false" flipV="false" rot="5400000">
              <a:off x="3125991" y="-2899065"/>
              <a:ext cx="339617" cy="6137747"/>
            </a:xfrm>
            <a:custGeom>
              <a:avLst/>
              <a:gdLst/>
              <a:ahLst/>
              <a:cxnLst/>
              <a:rect r="r" b="b" t="t" l="l"/>
              <a:pathLst>
                <a:path h="6137747" w="339617">
                  <a:moveTo>
                    <a:pt x="0" y="0"/>
                  </a:moveTo>
                  <a:lnTo>
                    <a:pt x="339617" y="0"/>
                  </a:lnTo>
                  <a:lnTo>
                    <a:pt x="339617" y="6137747"/>
                  </a:lnTo>
                  <a:lnTo>
                    <a:pt x="0" y="6137747"/>
                  </a:lnTo>
                  <a:lnTo>
                    <a:pt x="0" y="0"/>
                  </a:lnTo>
                  <a:close/>
                </a:path>
              </a:pathLst>
            </a:custGeom>
            <a:blipFill>
              <a:blip r:embed="rId4"/>
              <a:stretch>
                <a:fillRect l="-129463" t="-10641" r="-2606119" b="-7033"/>
              </a:stretch>
            </a:blipFill>
          </p:spPr>
        </p:sp>
        <p:sp>
          <p:nvSpPr>
            <p:cNvPr name="Freeform 16" id="16"/>
            <p:cNvSpPr/>
            <p:nvPr/>
          </p:nvSpPr>
          <p:spPr>
            <a:xfrm flipH="false" flipV="false" rot="5400000">
              <a:off x="6381290" y="-16617"/>
              <a:ext cx="330347" cy="363582"/>
            </a:xfrm>
            <a:custGeom>
              <a:avLst/>
              <a:gdLst/>
              <a:ahLst/>
              <a:cxnLst/>
              <a:rect r="r" b="b" t="t" l="l"/>
              <a:pathLst>
                <a:path h="363582" w="330347">
                  <a:moveTo>
                    <a:pt x="0" y="0"/>
                  </a:moveTo>
                  <a:lnTo>
                    <a:pt x="330348" y="0"/>
                  </a:lnTo>
                  <a:lnTo>
                    <a:pt x="330348" y="363582"/>
                  </a:lnTo>
                  <a:lnTo>
                    <a:pt x="0" y="363582"/>
                  </a:lnTo>
                  <a:lnTo>
                    <a:pt x="0" y="0"/>
                  </a:lnTo>
                  <a:close/>
                </a:path>
              </a:pathLst>
            </a:custGeom>
            <a:blipFill>
              <a:blip r:embed="rId2"/>
              <a:stretch>
                <a:fillRect l="-23787" t="0" r="-1827496" b="-1345221"/>
              </a:stretch>
            </a:blipFill>
          </p:spPr>
        </p:sp>
        <p:sp>
          <p:nvSpPr>
            <p:cNvPr name="Freeform 17" id="17"/>
            <p:cNvSpPr/>
            <p:nvPr/>
          </p:nvSpPr>
          <p:spPr>
            <a:xfrm flipH="false" flipV="false" rot="0">
              <a:off x="429957" y="339617"/>
              <a:ext cx="6095268" cy="4710664"/>
            </a:xfrm>
            <a:custGeom>
              <a:avLst/>
              <a:gdLst/>
              <a:ahLst/>
              <a:cxnLst/>
              <a:rect r="r" b="b" t="t" l="l"/>
              <a:pathLst>
                <a:path h="4710664" w="6095268">
                  <a:moveTo>
                    <a:pt x="0" y="0"/>
                  </a:moveTo>
                  <a:lnTo>
                    <a:pt x="6095268" y="0"/>
                  </a:lnTo>
                  <a:lnTo>
                    <a:pt x="6095268" y="4710664"/>
                  </a:lnTo>
                  <a:lnTo>
                    <a:pt x="0" y="4710664"/>
                  </a:lnTo>
                  <a:lnTo>
                    <a:pt x="0" y="0"/>
                  </a:lnTo>
                  <a:close/>
                </a:path>
              </a:pathLst>
            </a:custGeom>
            <a:blipFill>
              <a:blip r:embed="rId5"/>
              <a:stretch>
                <a:fillRect l="-9332" t="-6681" r="-690" b="-89"/>
              </a:stretch>
            </a:blipFill>
          </p:spPr>
        </p:sp>
      </p:grpSp>
      <p:sp>
        <p:nvSpPr>
          <p:cNvPr name="TextBox 18" id="18"/>
          <p:cNvSpPr txBox="true"/>
          <p:nvPr/>
        </p:nvSpPr>
        <p:spPr>
          <a:xfrm rot="0">
            <a:off x="1443092" y="7618338"/>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8.5 for hard decision decoding  </a:t>
            </a:r>
          </a:p>
        </p:txBody>
      </p:sp>
      <p:grpSp>
        <p:nvGrpSpPr>
          <p:cNvPr name="Group 19" id="19"/>
          <p:cNvGrpSpPr/>
          <p:nvPr/>
        </p:nvGrpSpPr>
        <p:grpSpPr>
          <a:xfrm rot="0">
            <a:off x="1693467" y="1867644"/>
            <a:ext cx="5757953" cy="993796"/>
            <a:chOff x="0" y="0"/>
            <a:chExt cx="1516498" cy="261741"/>
          </a:xfrm>
        </p:grpSpPr>
        <p:sp>
          <p:nvSpPr>
            <p:cNvPr name="Freeform 20" id="2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21" id="2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22" id="22"/>
          <p:cNvGrpSpPr/>
          <p:nvPr/>
        </p:nvGrpSpPr>
        <p:grpSpPr>
          <a:xfrm rot="0">
            <a:off x="10930171" y="1867644"/>
            <a:ext cx="5757953" cy="993796"/>
            <a:chOff x="0" y="0"/>
            <a:chExt cx="1516498" cy="261741"/>
          </a:xfrm>
        </p:grpSpPr>
        <p:sp>
          <p:nvSpPr>
            <p:cNvPr name="Freeform 23" id="2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24" id="2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TextBox 25" id="25"/>
          <p:cNvSpPr txBox="true"/>
          <p:nvPr/>
        </p:nvSpPr>
        <p:spPr>
          <a:xfrm rot="0">
            <a:off x="10739269" y="7618338"/>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3 for soft decision decoding.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AutoShape 5" id="5"/>
          <p:cNvSpPr/>
          <p:nvPr/>
        </p:nvSpPr>
        <p:spPr>
          <a:xfrm flipH="true">
            <a:off x="9163050" y="2066969"/>
            <a:ext cx="0" cy="6657539"/>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5541827" y="361721"/>
            <a:ext cx="7242445" cy="1333957"/>
            <a:chOff x="0" y="0"/>
            <a:chExt cx="1907475" cy="351330"/>
          </a:xfrm>
        </p:grpSpPr>
        <p:sp>
          <p:nvSpPr>
            <p:cNvPr name="Freeform 7" id="7"/>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8" id="8"/>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1/3</a:t>
              </a:r>
            </a:p>
          </p:txBody>
        </p:sp>
      </p:grpSp>
      <p:sp>
        <p:nvSpPr>
          <p:cNvPr name="Freeform 9" id="9"/>
          <p:cNvSpPr/>
          <p:nvPr/>
        </p:nvSpPr>
        <p:spPr>
          <a:xfrm flipH="false" flipV="false" rot="0">
            <a:off x="1990281" y="3623491"/>
            <a:ext cx="5045378" cy="3787711"/>
          </a:xfrm>
          <a:custGeom>
            <a:avLst/>
            <a:gdLst/>
            <a:ahLst/>
            <a:cxnLst/>
            <a:rect r="r" b="b" t="t" l="l"/>
            <a:pathLst>
              <a:path h="3787711" w="5045378">
                <a:moveTo>
                  <a:pt x="0" y="0"/>
                </a:moveTo>
                <a:lnTo>
                  <a:pt x="5045378" y="0"/>
                </a:lnTo>
                <a:lnTo>
                  <a:pt x="5045378" y="3787710"/>
                </a:lnTo>
                <a:lnTo>
                  <a:pt x="0" y="3787710"/>
                </a:lnTo>
                <a:lnTo>
                  <a:pt x="0" y="0"/>
                </a:lnTo>
                <a:close/>
              </a:path>
            </a:pathLst>
          </a:custGeom>
          <a:blipFill>
            <a:blip r:embed="rId2"/>
            <a:stretch>
              <a:fillRect l="0" t="0" r="0" b="0"/>
            </a:stretch>
          </a:blipFill>
        </p:spPr>
      </p:sp>
      <p:sp>
        <p:nvSpPr>
          <p:cNvPr name="Freeform 10" id="10"/>
          <p:cNvSpPr/>
          <p:nvPr/>
        </p:nvSpPr>
        <p:spPr>
          <a:xfrm flipH="false" flipV="false" rot="0">
            <a:off x="10698336" y="3878713"/>
            <a:ext cx="5822999" cy="3277266"/>
          </a:xfrm>
          <a:custGeom>
            <a:avLst/>
            <a:gdLst/>
            <a:ahLst/>
            <a:cxnLst/>
            <a:rect r="r" b="b" t="t" l="l"/>
            <a:pathLst>
              <a:path h="3277266" w="5822999">
                <a:moveTo>
                  <a:pt x="0" y="0"/>
                </a:moveTo>
                <a:lnTo>
                  <a:pt x="5822999" y="0"/>
                </a:lnTo>
                <a:lnTo>
                  <a:pt x="5822999" y="3277266"/>
                </a:lnTo>
                <a:lnTo>
                  <a:pt x="0" y="3277266"/>
                </a:lnTo>
                <a:lnTo>
                  <a:pt x="0" y="0"/>
                </a:lnTo>
                <a:close/>
              </a:path>
            </a:pathLst>
          </a:custGeom>
          <a:blipFill>
            <a:blip r:embed="rId3"/>
            <a:stretch>
              <a:fillRect l="-9276" t="-3532" r="-6546" b="-2149"/>
            </a:stretch>
          </a:blipFill>
        </p:spPr>
      </p:sp>
      <p:sp>
        <p:nvSpPr>
          <p:cNvPr name="TextBox 11" id="11"/>
          <p:cNvSpPr txBox="true"/>
          <p:nvPr/>
        </p:nvSpPr>
        <p:spPr>
          <a:xfrm rot="0">
            <a:off x="10739269" y="7608759"/>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3 db, the decoder decodes all messages successfully, though the number of iterations required differ.  </a:t>
            </a:r>
          </a:p>
        </p:txBody>
      </p:sp>
      <p:sp>
        <p:nvSpPr>
          <p:cNvPr name="TextBox 12" id="12"/>
          <p:cNvSpPr txBox="true"/>
          <p:nvPr/>
        </p:nvSpPr>
        <p:spPr>
          <a:xfrm rot="0">
            <a:off x="1451669" y="7608759"/>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8.5 db, the decoder decodes all messages successfully, though the number of iterations required differ.  </a:t>
            </a:r>
          </a:p>
        </p:txBody>
      </p:sp>
      <p:sp>
        <p:nvSpPr>
          <p:cNvPr name="TextBox 13" id="13"/>
          <p:cNvSpPr txBox="true"/>
          <p:nvPr/>
        </p:nvSpPr>
        <p:spPr>
          <a:xfrm rot="0">
            <a:off x="5623454" y="9004489"/>
            <a:ext cx="7041092" cy="1043937"/>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When comparing hard and soft decision decoding, we can see that soft decision decoding is better, as for less iteration and less Eb_No value it gives successful results.   </a:t>
            </a:r>
          </a:p>
        </p:txBody>
      </p:sp>
      <p:grpSp>
        <p:nvGrpSpPr>
          <p:cNvPr name="Group 14" id="14"/>
          <p:cNvGrpSpPr/>
          <p:nvPr/>
        </p:nvGrpSpPr>
        <p:grpSpPr>
          <a:xfrm rot="0">
            <a:off x="1693467" y="1867644"/>
            <a:ext cx="5757953" cy="993796"/>
            <a:chOff x="0" y="0"/>
            <a:chExt cx="1516498" cy="261741"/>
          </a:xfrm>
        </p:grpSpPr>
        <p:sp>
          <p:nvSpPr>
            <p:cNvPr name="Freeform 15" id="15"/>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6" id="16"/>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7" id="17"/>
          <p:cNvGrpSpPr/>
          <p:nvPr/>
        </p:nvGrpSpPr>
        <p:grpSpPr>
          <a:xfrm rot="0">
            <a:off x="10930171" y="1867644"/>
            <a:ext cx="5757953" cy="993796"/>
            <a:chOff x="0" y="0"/>
            <a:chExt cx="1516498" cy="261741"/>
          </a:xfrm>
        </p:grpSpPr>
        <p:sp>
          <p:nvSpPr>
            <p:cNvPr name="Freeform 18" id="18"/>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9" id="19"/>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22777"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1/2</a:t>
              </a:r>
            </a:p>
          </p:txBody>
        </p:sp>
      </p:grpSp>
      <p:sp>
        <p:nvSpPr>
          <p:cNvPr name="AutoShape 8" id="8"/>
          <p:cNvSpPr/>
          <p:nvPr/>
        </p:nvSpPr>
        <p:spPr>
          <a:xfrm flipH="true">
            <a:off x="9144000" y="2066969"/>
            <a:ext cx="19050" cy="8220031"/>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693467"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10930171" y="1867644"/>
            <a:ext cx="5757953" cy="993796"/>
            <a:chOff x="0" y="0"/>
            <a:chExt cx="1516498" cy="261741"/>
          </a:xfrm>
        </p:grpSpPr>
        <p:sp>
          <p:nvSpPr>
            <p:cNvPr name="Freeform 13" id="1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4" id="1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Freeform 15" id="15"/>
          <p:cNvSpPr/>
          <p:nvPr/>
        </p:nvSpPr>
        <p:spPr>
          <a:xfrm flipH="false" flipV="false" rot="0">
            <a:off x="1916780" y="3333049"/>
            <a:ext cx="4846827" cy="3620902"/>
          </a:xfrm>
          <a:custGeom>
            <a:avLst/>
            <a:gdLst/>
            <a:ahLst/>
            <a:cxnLst/>
            <a:rect r="r" b="b" t="t" l="l"/>
            <a:pathLst>
              <a:path h="3620902" w="4846827">
                <a:moveTo>
                  <a:pt x="0" y="0"/>
                </a:moveTo>
                <a:lnTo>
                  <a:pt x="4846827" y="0"/>
                </a:lnTo>
                <a:lnTo>
                  <a:pt x="4846827" y="3620902"/>
                </a:lnTo>
                <a:lnTo>
                  <a:pt x="0" y="3620902"/>
                </a:lnTo>
                <a:lnTo>
                  <a:pt x="0" y="0"/>
                </a:lnTo>
                <a:close/>
              </a:path>
            </a:pathLst>
          </a:custGeom>
          <a:blipFill>
            <a:blip r:embed="rId2"/>
            <a:stretch>
              <a:fillRect l="0" t="0" r="0" b="0"/>
            </a:stretch>
          </a:blipFill>
        </p:spPr>
      </p:sp>
      <p:sp>
        <p:nvSpPr>
          <p:cNvPr name="Freeform 16" id="16"/>
          <p:cNvSpPr/>
          <p:nvPr/>
        </p:nvSpPr>
        <p:spPr>
          <a:xfrm flipH="false" flipV="false" rot="0">
            <a:off x="11377150" y="3333049"/>
            <a:ext cx="4863994" cy="3620902"/>
          </a:xfrm>
          <a:custGeom>
            <a:avLst/>
            <a:gdLst/>
            <a:ahLst/>
            <a:cxnLst/>
            <a:rect r="r" b="b" t="t" l="l"/>
            <a:pathLst>
              <a:path h="3620902" w="4863994">
                <a:moveTo>
                  <a:pt x="0" y="0"/>
                </a:moveTo>
                <a:lnTo>
                  <a:pt x="4863994" y="0"/>
                </a:lnTo>
                <a:lnTo>
                  <a:pt x="4863994" y="3620902"/>
                </a:lnTo>
                <a:lnTo>
                  <a:pt x="0" y="3620902"/>
                </a:lnTo>
                <a:lnTo>
                  <a:pt x="0" y="0"/>
                </a:lnTo>
                <a:close/>
              </a:path>
            </a:pathLst>
          </a:custGeom>
          <a:blipFill>
            <a:blip r:embed="rId3"/>
            <a:stretch>
              <a:fillRect l="0" t="0" r="0" b="0"/>
            </a:stretch>
          </a:blipFill>
        </p:spPr>
      </p:sp>
      <p:sp>
        <p:nvSpPr>
          <p:cNvPr name="TextBox 17" id="17"/>
          <p:cNvSpPr txBox="true"/>
          <p:nvPr/>
        </p:nvSpPr>
        <p:spPr>
          <a:xfrm rot="0">
            <a:off x="1451669"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8.5 for hard decision decoding.</a:t>
            </a:r>
            <a:r>
              <a:rPr lang="en-US" sz="1950">
                <a:solidFill>
                  <a:srgbClr val="000000"/>
                </a:solidFill>
                <a:latin typeface="DM Sans"/>
              </a:rPr>
              <a:t> </a:t>
            </a:r>
          </a:p>
        </p:txBody>
      </p:sp>
      <p:sp>
        <p:nvSpPr>
          <p:cNvPr name="TextBox 18" id="18"/>
          <p:cNvSpPr txBox="true"/>
          <p:nvPr/>
        </p:nvSpPr>
        <p:spPr>
          <a:xfrm rot="0">
            <a:off x="10715625"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3.5 for soft decision decoding.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22777"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1/2</a:t>
              </a:r>
            </a:p>
          </p:txBody>
        </p:sp>
      </p:grpSp>
      <p:sp>
        <p:nvSpPr>
          <p:cNvPr name="AutoShape 8" id="8"/>
          <p:cNvSpPr/>
          <p:nvPr/>
        </p:nvSpPr>
        <p:spPr>
          <a:xfrm flipH="true">
            <a:off x="9144000" y="2066969"/>
            <a:ext cx="19050" cy="6657539"/>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693467"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10930171" y="1867644"/>
            <a:ext cx="5757953" cy="993796"/>
            <a:chOff x="0" y="0"/>
            <a:chExt cx="1516498" cy="261741"/>
          </a:xfrm>
        </p:grpSpPr>
        <p:sp>
          <p:nvSpPr>
            <p:cNvPr name="Freeform 13" id="1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4" id="1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Freeform 15" id="15"/>
          <p:cNvSpPr/>
          <p:nvPr/>
        </p:nvSpPr>
        <p:spPr>
          <a:xfrm flipH="false" flipV="false" rot="0">
            <a:off x="2037997" y="3166241"/>
            <a:ext cx="5007764" cy="3620902"/>
          </a:xfrm>
          <a:custGeom>
            <a:avLst/>
            <a:gdLst/>
            <a:ahLst/>
            <a:cxnLst/>
            <a:rect r="r" b="b" t="t" l="l"/>
            <a:pathLst>
              <a:path h="3620902" w="5007764">
                <a:moveTo>
                  <a:pt x="0" y="0"/>
                </a:moveTo>
                <a:lnTo>
                  <a:pt x="5007764" y="0"/>
                </a:lnTo>
                <a:lnTo>
                  <a:pt x="5007764" y="3620902"/>
                </a:lnTo>
                <a:lnTo>
                  <a:pt x="0" y="3620902"/>
                </a:lnTo>
                <a:lnTo>
                  <a:pt x="0" y="0"/>
                </a:lnTo>
                <a:close/>
              </a:path>
            </a:pathLst>
          </a:custGeom>
          <a:blipFill>
            <a:blip r:embed="rId2"/>
            <a:stretch>
              <a:fillRect l="0" t="0" r="0" b="0"/>
            </a:stretch>
          </a:blipFill>
        </p:spPr>
      </p:sp>
      <p:sp>
        <p:nvSpPr>
          <p:cNvPr name="Freeform 16" id="16"/>
          <p:cNvSpPr/>
          <p:nvPr/>
        </p:nvSpPr>
        <p:spPr>
          <a:xfrm flipH="false" flipV="false" rot="0">
            <a:off x="11494816" y="3333049"/>
            <a:ext cx="4628661" cy="3620902"/>
          </a:xfrm>
          <a:custGeom>
            <a:avLst/>
            <a:gdLst/>
            <a:ahLst/>
            <a:cxnLst/>
            <a:rect r="r" b="b" t="t" l="l"/>
            <a:pathLst>
              <a:path h="3620902" w="4628661">
                <a:moveTo>
                  <a:pt x="0" y="0"/>
                </a:moveTo>
                <a:lnTo>
                  <a:pt x="4628662" y="0"/>
                </a:lnTo>
                <a:lnTo>
                  <a:pt x="4628662" y="3620902"/>
                </a:lnTo>
                <a:lnTo>
                  <a:pt x="0" y="3620902"/>
                </a:lnTo>
                <a:lnTo>
                  <a:pt x="0" y="0"/>
                </a:lnTo>
                <a:close/>
              </a:path>
            </a:pathLst>
          </a:custGeom>
          <a:blipFill>
            <a:blip r:embed="rId3"/>
            <a:stretch>
              <a:fillRect l="0" t="0" r="0" b="0"/>
            </a:stretch>
          </a:blipFill>
        </p:spPr>
      </p:sp>
      <p:sp>
        <p:nvSpPr>
          <p:cNvPr name="TextBox 17" id="17"/>
          <p:cNvSpPr txBox="true"/>
          <p:nvPr/>
        </p:nvSpPr>
        <p:spPr>
          <a:xfrm rot="0">
            <a:off x="10739269" y="7290678"/>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3.5 db, the decoder decodes all messages successfully, though the number of iterations required differ.  </a:t>
            </a:r>
          </a:p>
        </p:txBody>
      </p:sp>
      <p:sp>
        <p:nvSpPr>
          <p:cNvPr name="TextBox 18" id="18"/>
          <p:cNvSpPr txBox="true"/>
          <p:nvPr/>
        </p:nvSpPr>
        <p:spPr>
          <a:xfrm rot="0">
            <a:off x="1472001" y="7301493"/>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8.5 db, the decoder decodes all messages successfully, though the number of iterations required differ.  </a:t>
            </a:r>
          </a:p>
        </p:txBody>
      </p:sp>
      <p:sp>
        <p:nvSpPr>
          <p:cNvPr name="TextBox 19" id="19"/>
          <p:cNvSpPr txBox="true"/>
          <p:nvPr/>
        </p:nvSpPr>
        <p:spPr>
          <a:xfrm rot="0">
            <a:off x="5623454" y="8991208"/>
            <a:ext cx="7041092" cy="1043937"/>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When comparing hard and soft decision decoding, we can see that soft decision decoding is better, as for less iteration and less Eb_No value it gives successful results.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32302"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3/5</a:t>
              </a:r>
            </a:p>
          </p:txBody>
        </p:sp>
      </p:grpSp>
      <p:sp>
        <p:nvSpPr>
          <p:cNvPr name="AutoShape 8" id="8"/>
          <p:cNvSpPr/>
          <p:nvPr/>
        </p:nvSpPr>
        <p:spPr>
          <a:xfrm flipH="true">
            <a:off x="9144000" y="2066969"/>
            <a:ext cx="19050" cy="8220031"/>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693467"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10930171" y="1867644"/>
            <a:ext cx="5757953" cy="993796"/>
            <a:chOff x="0" y="0"/>
            <a:chExt cx="1516498" cy="261741"/>
          </a:xfrm>
        </p:grpSpPr>
        <p:sp>
          <p:nvSpPr>
            <p:cNvPr name="Freeform 13" id="1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4" id="1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grpSp>
        <p:nvGrpSpPr>
          <p:cNvPr name="Group 15" id="15"/>
          <p:cNvGrpSpPr/>
          <p:nvPr/>
        </p:nvGrpSpPr>
        <p:grpSpPr>
          <a:xfrm rot="0">
            <a:off x="11527972" y="3166241"/>
            <a:ext cx="4562351" cy="3787711"/>
            <a:chOff x="0" y="0"/>
            <a:chExt cx="6083134" cy="5050281"/>
          </a:xfrm>
        </p:grpSpPr>
        <p:sp>
          <p:nvSpPr>
            <p:cNvPr name="Freeform 16" id="16"/>
            <p:cNvSpPr/>
            <p:nvPr/>
          </p:nvSpPr>
          <p:spPr>
            <a:xfrm flipH="false" flipV="false" rot="5400000">
              <a:off x="3019481" y="-2760103"/>
              <a:ext cx="303550" cy="5823756"/>
            </a:xfrm>
            <a:custGeom>
              <a:avLst/>
              <a:gdLst/>
              <a:ahLst/>
              <a:cxnLst/>
              <a:rect r="r" b="b" t="t" l="l"/>
              <a:pathLst>
                <a:path h="5823756" w="303550">
                  <a:moveTo>
                    <a:pt x="0" y="0"/>
                  </a:moveTo>
                  <a:lnTo>
                    <a:pt x="303550" y="0"/>
                  </a:lnTo>
                  <a:lnTo>
                    <a:pt x="303550" y="5823756"/>
                  </a:lnTo>
                  <a:lnTo>
                    <a:pt x="0" y="5823756"/>
                  </a:lnTo>
                  <a:lnTo>
                    <a:pt x="0" y="0"/>
                  </a:lnTo>
                  <a:close/>
                </a:path>
              </a:pathLst>
            </a:custGeom>
            <a:blipFill>
              <a:blip r:embed="rId2"/>
              <a:stretch>
                <a:fillRect l="0" t="0" r="-2317523" b="-4453"/>
              </a:stretch>
            </a:blipFill>
          </p:spPr>
        </p:sp>
        <p:sp>
          <p:nvSpPr>
            <p:cNvPr name="Freeform 17" id="17"/>
            <p:cNvSpPr/>
            <p:nvPr/>
          </p:nvSpPr>
          <p:spPr>
            <a:xfrm flipH="false" flipV="false" rot="0">
              <a:off x="0" y="814538"/>
              <a:ext cx="352185" cy="3442506"/>
            </a:xfrm>
            <a:custGeom>
              <a:avLst/>
              <a:gdLst/>
              <a:ahLst/>
              <a:cxnLst/>
              <a:rect r="r" b="b" t="t" l="l"/>
              <a:pathLst>
                <a:path h="3442506" w="352185">
                  <a:moveTo>
                    <a:pt x="0" y="0"/>
                  </a:moveTo>
                  <a:lnTo>
                    <a:pt x="352185" y="0"/>
                  </a:lnTo>
                  <a:lnTo>
                    <a:pt x="352185" y="3442506"/>
                  </a:lnTo>
                  <a:lnTo>
                    <a:pt x="0" y="3442506"/>
                  </a:lnTo>
                  <a:lnTo>
                    <a:pt x="0" y="0"/>
                  </a:lnTo>
                  <a:close/>
                </a:path>
              </a:pathLst>
            </a:custGeom>
            <a:blipFill>
              <a:blip r:embed="rId3"/>
              <a:stretch>
                <a:fillRect l="0" t="-67575" r="-2661097" b="-66580"/>
              </a:stretch>
            </a:blipFill>
          </p:spPr>
        </p:sp>
        <p:sp>
          <p:nvSpPr>
            <p:cNvPr name="Freeform 18" id="18"/>
            <p:cNvSpPr/>
            <p:nvPr/>
          </p:nvSpPr>
          <p:spPr>
            <a:xfrm flipH="false" flipV="false" rot="0">
              <a:off x="355387" y="291358"/>
              <a:ext cx="5724546" cy="4758923"/>
            </a:xfrm>
            <a:custGeom>
              <a:avLst/>
              <a:gdLst/>
              <a:ahLst/>
              <a:cxnLst/>
              <a:rect r="r" b="b" t="t" l="l"/>
              <a:pathLst>
                <a:path h="4758923" w="5724546">
                  <a:moveTo>
                    <a:pt x="0" y="0"/>
                  </a:moveTo>
                  <a:lnTo>
                    <a:pt x="5724546" y="0"/>
                  </a:lnTo>
                  <a:lnTo>
                    <a:pt x="5724546" y="4758923"/>
                  </a:lnTo>
                  <a:lnTo>
                    <a:pt x="0" y="4758923"/>
                  </a:lnTo>
                  <a:lnTo>
                    <a:pt x="0" y="0"/>
                  </a:lnTo>
                  <a:close/>
                </a:path>
              </a:pathLst>
            </a:custGeom>
            <a:blipFill>
              <a:blip r:embed="rId4"/>
              <a:stretch>
                <a:fillRect l="-3757" t="-3461" r="0" b="0"/>
              </a:stretch>
            </a:blipFill>
          </p:spPr>
        </p:sp>
      </p:grpSp>
      <p:sp>
        <p:nvSpPr>
          <p:cNvPr name="Freeform 19" id="19"/>
          <p:cNvSpPr/>
          <p:nvPr/>
        </p:nvSpPr>
        <p:spPr>
          <a:xfrm flipH="false" flipV="false" rot="0">
            <a:off x="1974524" y="3166241"/>
            <a:ext cx="4731339" cy="3787711"/>
          </a:xfrm>
          <a:custGeom>
            <a:avLst/>
            <a:gdLst/>
            <a:ahLst/>
            <a:cxnLst/>
            <a:rect r="r" b="b" t="t" l="l"/>
            <a:pathLst>
              <a:path h="3787711" w="4731339">
                <a:moveTo>
                  <a:pt x="0" y="0"/>
                </a:moveTo>
                <a:lnTo>
                  <a:pt x="4731339" y="0"/>
                </a:lnTo>
                <a:lnTo>
                  <a:pt x="4731339" y="3787710"/>
                </a:lnTo>
                <a:lnTo>
                  <a:pt x="0" y="3787710"/>
                </a:lnTo>
                <a:lnTo>
                  <a:pt x="0" y="0"/>
                </a:lnTo>
                <a:close/>
              </a:path>
            </a:pathLst>
          </a:custGeom>
          <a:blipFill>
            <a:blip r:embed="rId5"/>
            <a:stretch>
              <a:fillRect l="0" t="0" r="0" b="0"/>
            </a:stretch>
          </a:blipFill>
        </p:spPr>
      </p:sp>
      <p:sp>
        <p:nvSpPr>
          <p:cNvPr name="TextBox 20" id="20"/>
          <p:cNvSpPr txBox="true"/>
          <p:nvPr/>
        </p:nvSpPr>
        <p:spPr>
          <a:xfrm rot="0">
            <a:off x="1470719"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9 for hard decision decoding  </a:t>
            </a:r>
          </a:p>
        </p:txBody>
      </p:sp>
      <p:sp>
        <p:nvSpPr>
          <p:cNvPr name="TextBox 21" id="21"/>
          <p:cNvSpPr txBox="true"/>
          <p:nvPr/>
        </p:nvSpPr>
        <p:spPr>
          <a:xfrm rot="0">
            <a:off x="10329329" y="7300203"/>
            <a:ext cx="6139756"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From this graph we can see that our decoder works perfectly for values of Eb/No greater than 3 for soft decision decoding.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32302"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 RATE = 3/5</a:t>
              </a:r>
            </a:p>
          </p:txBody>
        </p:sp>
      </p:grpSp>
      <p:sp>
        <p:nvSpPr>
          <p:cNvPr name="AutoShape 8" id="8"/>
          <p:cNvSpPr/>
          <p:nvPr/>
        </p:nvSpPr>
        <p:spPr>
          <a:xfrm flipH="true">
            <a:off x="9124950" y="1762119"/>
            <a:ext cx="0" cy="6973204"/>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693467"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10930171" y="1867644"/>
            <a:ext cx="5757953" cy="993796"/>
            <a:chOff x="0" y="0"/>
            <a:chExt cx="1516498" cy="261741"/>
          </a:xfrm>
        </p:grpSpPr>
        <p:sp>
          <p:nvSpPr>
            <p:cNvPr name="Freeform 13" id="1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4" id="1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Freeform 15" id="15"/>
          <p:cNvSpPr/>
          <p:nvPr/>
        </p:nvSpPr>
        <p:spPr>
          <a:xfrm flipH="false" flipV="false" rot="0">
            <a:off x="11340479" y="3249645"/>
            <a:ext cx="4937335" cy="3787711"/>
          </a:xfrm>
          <a:custGeom>
            <a:avLst/>
            <a:gdLst/>
            <a:ahLst/>
            <a:cxnLst/>
            <a:rect r="r" b="b" t="t" l="l"/>
            <a:pathLst>
              <a:path h="3787711" w="4937335">
                <a:moveTo>
                  <a:pt x="0" y="0"/>
                </a:moveTo>
                <a:lnTo>
                  <a:pt x="4937336" y="0"/>
                </a:lnTo>
                <a:lnTo>
                  <a:pt x="4937336" y="3787710"/>
                </a:lnTo>
                <a:lnTo>
                  <a:pt x="0" y="3787710"/>
                </a:lnTo>
                <a:lnTo>
                  <a:pt x="0" y="0"/>
                </a:lnTo>
                <a:close/>
              </a:path>
            </a:pathLst>
          </a:custGeom>
          <a:blipFill>
            <a:blip r:embed="rId2"/>
            <a:stretch>
              <a:fillRect l="0" t="0" r="0" b="0"/>
            </a:stretch>
          </a:blipFill>
        </p:spPr>
      </p:sp>
      <p:sp>
        <p:nvSpPr>
          <p:cNvPr name="Freeform 16" id="16"/>
          <p:cNvSpPr/>
          <p:nvPr/>
        </p:nvSpPr>
        <p:spPr>
          <a:xfrm flipH="false" flipV="false" rot="0">
            <a:off x="1919899" y="3249645"/>
            <a:ext cx="4840588" cy="3787711"/>
          </a:xfrm>
          <a:custGeom>
            <a:avLst/>
            <a:gdLst/>
            <a:ahLst/>
            <a:cxnLst/>
            <a:rect r="r" b="b" t="t" l="l"/>
            <a:pathLst>
              <a:path h="3787711" w="4840588">
                <a:moveTo>
                  <a:pt x="0" y="0"/>
                </a:moveTo>
                <a:lnTo>
                  <a:pt x="4840588" y="0"/>
                </a:lnTo>
                <a:lnTo>
                  <a:pt x="4840588" y="3787710"/>
                </a:lnTo>
                <a:lnTo>
                  <a:pt x="0" y="3787710"/>
                </a:lnTo>
                <a:lnTo>
                  <a:pt x="0" y="0"/>
                </a:lnTo>
                <a:close/>
              </a:path>
            </a:pathLst>
          </a:custGeom>
          <a:blipFill>
            <a:blip r:embed="rId3"/>
            <a:stretch>
              <a:fillRect l="0" t="0" r="0" b="0"/>
            </a:stretch>
          </a:blipFill>
        </p:spPr>
      </p:sp>
      <p:sp>
        <p:nvSpPr>
          <p:cNvPr name="TextBox 17" id="17"/>
          <p:cNvSpPr txBox="true"/>
          <p:nvPr/>
        </p:nvSpPr>
        <p:spPr>
          <a:xfrm rot="0">
            <a:off x="10739269" y="7290678"/>
            <a:ext cx="6139756" cy="143383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3 db, the decoder decodes all messages successfully, though the number of iterations required differ.  </a:t>
            </a:r>
          </a:p>
        </p:txBody>
      </p:sp>
      <p:sp>
        <p:nvSpPr>
          <p:cNvPr name="TextBox 18" id="18"/>
          <p:cNvSpPr txBox="true"/>
          <p:nvPr/>
        </p:nvSpPr>
        <p:spPr>
          <a:xfrm rot="0">
            <a:off x="1472001" y="7301493"/>
            <a:ext cx="6139756" cy="1071880"/>
          </a:xfrm>
          <a:prstGeom prst="rect">
            <a:avLst/>
          </a:prstGeom>
        </p:spPr>
        <p:txBody>
          <a:bodyPr anchor="t" rtlCol="false" tIns="0" lIns="0" bIns="0" rIns="0">
            <a:spAutoFit/>
          </a:bodyPr>
          <a:lstStyle/>
          <a:p>
            <a:pPr algn="ctr">
              <a:lnSpc>
                <a:spcPts val="2870"/>
              </a:lnSpc>
              <a:spcBef>
                <a:spcPct val="0"/>
              </a:spcBef>
            </a:pPr>
            <a:r>
              <a:rPr lang="en-US" sz="2050">
                <a:solidFill>
                  <a:srgbClr val="000000"/>
                </a:solidFill>
                <a:latin typeface="DM Sans"/>
              </a:rPr>
              <a:t>From this graph we can see that for Eb_No&gt;= 9 db, the decoder decodes all messages successfully, though the number of iterations required differ.  </a:t>
            </a:r>
          </a:p>
        </p:txBody>
      </p:sp>
      <p:sp>
        <p:nvSpPr>
          <p:cNvPr name="TextBox 19" id="19"/>
          <p:cNvSpPr txBox="true"/>
          <p:nvPr/>
        </p:nvSpPr>
        <p:spPr>
          <a:xfrm rot="0">
            <a:off x="5604404" y="9087747"/>
            <a:ext cx="7041092" cy="1043937"/>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When comparing hard and soft decision decoding, we can see that soft decision decoding is better, as for less iteration and less Eb_No value it gives successful results.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63714" y="313928"/>
            <a:ext cx="7081782" cy="1553716"/>
            <a:chOff x="0" y="0"/>
            <a:chExt cx="1865161" cy="409209"/>
          </a:xfrm>
        </p:grpSpPr>
        <p:sp>
          <p:nvSpPr>
            <p:cNvPr name="Freeform 6" id="6"/>
            <p:cNvSpPr/>
            <p:nvPr/>
          </p:nvSpPr>
          <p:spPr>
            <a:xfrm flipH="false" flipV="false" rot="0">
              <a:off x="0" y="0"/>
              <a:ext cx="1865161" cy="409209"/>
            </a:xfrm>
            <a:custGeom>
              <a:avLst/>
              <a:gdLst/>
              <a:ahLst/>
              <a:cxnLst/>
              <a:rect r="r" b="b" t="t" l="l"/>
              <a:pathLst>
                <a:path h="409209" w="1865161">
                  <a:moveTo>
                    <a:pt x="13119" y="0"/>
                  </a:moveTo>
                  <a:lnTo>
                    <a:pt x="1852042" y="0"/>
                  </a:lnTo>
                  <a:cubicBezTo>
                    <a:pt x="1855521" y="0"/>
                    <a:pt x="1858858" y="1382"/>
                    <a:pt x="1861318" y="3842"/>
                  </a:cubicBezTo>
                  <a:cubicBezTo>
                    <a:pt x="1863778" y="6303"/>
                    <a:pt x="1865161" y="9639"/>
                    <a:pt x="1865161" y="13119"/>
                  </a:cubicBezTo>
                  <a:lnTo>
                    <a:pt x="1865161" y="396091"/>
                  </a:lnTo>
                  <a:cubicBezTo>
                    <a:pt x="1865161" y="399570"/>
                    <a:pt x="1863778" y="402907"/>
                    <a:pt x="1861318" y="405367"/>
                  </a:cubicBezTo>
                  <a:cubicBezTo>
                    <a:pt x="1858858" y="407827"/>
                    <a:pt x="1855521" y="409209"/>
                    <a:pt x="1852042" y="409209"/>
                  </a:cubicBezTo>
                  <a:lnTo>
                    <a:pt x="13119" y="409209"/>
                  </a:lnTo>
                  <a:cubicBezTo>
                    <a:pt x="9639" y="409209"/>
                    <a:pt x="6303" y="407827"/>
                    <a:pt x="3842" y="405367"/>
                  </a:cubicBezTo>
                  <a:cubicBezTo>
                    <a:pt x="1382" y="402907"/>
                    <a:pt x="0" y="399570"/>
                    <a:pt x="0" y="396091"/>
                  </a:cubicBezTo>
                  <a:lnTo>
                    <a:pt x="0" y="13119"/>
                  </a:lnTo>
                  <a:cubicBezTo>
                    <a:pt x="0" y="9639"/>
                    <a:pt x="1382" y="6303"/>
                    <a:pt x="3842" y="3842"/>
                  </a:cubicBezTo>
                  <a:cubicBezTo>
                    <a:pt x="6303" y="1382"/>
                    <a:pt x="9639" y="0"/>
                    <a:pt x="13119" y="0"/>
                  </a:cubicBezTo>
                  <a:close/>
                </a:path>
              </a:pathLst>
            </a:custGeom>
            <a:solidFill>
              <a:srgbClr val="FFFFFF"/>
            </a:solidFill>
            <a:ln cap="sq">
              <a:noFill/>
              <a:prstDash val="solid"/>
              <a:miter/>
            </a:ln>
          </p:spPr>
        </p:sp>
        <p:sp>
          <p:nvSpPr>
            <p:cNvPr name="TextBox 7" id="7"/>
            <p:cNvSpPr txBox="true"/>
            <p:nvPr/>
          </p:nvSpPr>
          <p:spPr>
            <a:xfrm>
              <a:off x="0" y="-57150"/>
              <a:ext cx="1865161"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HARD DECISION DECODING</a:t>
              </a:r>
            </a:p>
          </p:txBody>
        </p:sp>
      </p:grpSp>
      <p:sp>
        <p:nvSpPr>
          <p:cNvPr name="Freeform 8" id="8"/>
          <p:cNvSpPr/>
          <p:nvPr/>
        </p:nvSpPr>
        <p:spPr>
          <a:xfrm flipH="false" flipV="false" rot="0">
            <a:off x="5443421" y="2135235"/>
            <a:ext cx="7322368" cy="6016530"/>
          </a:xfrm>
          <a:custGeom>
            <a:avLst/>
            <a:gdLst/>
            <a:ahLst/>
            <a:cxnLst/>
            <a:rect r="r" b="b" t="t" l="l"/>
            <a:pathLst>
              <a:path h="6016530" w="7322368">
                <a:moveTo>
                  <a:pt x="0" y="0"/>
                </a:moveTo>
                <a:lnTo>
                  <a:pt x="7322368" y="0"/>
                </a:lnTo>
                <a:lnTo>
                  <a:pt x="7322368" y="6016530"/>
                </a:lnTo>
                <a:lnTo>
                  <a:pt x="0" y="6016530"/>
                </a:lnTo>
                <a:lnTo>
                  <a:pt x="0" y="0"/>
                </a:lnTo>
                <a:close/>
              </a:path>
            </a:pathLst>
          </a:custGeom>
          <a:blipFill>
            <a:blip r:embed="rId2"/>
            <a:stretch>
              <a:fillRect l="0" t="0" r="0" b="0"/>
            </a:stretch>
          </a:blipFill>
        </p:spPr>
      </p:sp>
      <p:sp>
        <p:nvSpPr>
          <p:cNvPr name="TextBox 9" id="9"/>
          <p:cNvSpPr txBox="true"/>
          <p:nvPr/>
        </p:nvSpPr>
        <p:spPr>
          <a:xfrm rot="0">
            <a:off x="4867961" y="8380365"/>
            <a:ext cx="8552078" cy="1396362"/>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From this graph we can clearly see the comparison between the various code rates. Lower the code rate, more efficient is our channel. This is so because, the number of parity bits increase for lower code rates making decoding more faster and reliable.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63714" y="313928"/>
            <a:ext cx="7081782" cy="1553716"/>
            <a:chOff x="0" y="0"/>
            <a:chExt cx="1865161" cy="409209"/>
          </a:xfrm>
        </p:grpSpPr>
        <p:sp>
          <p:nvSpPr>
            <p:cNvPr name="Freeform 6" id="6"/>
            <p:cNvSpPr/>
            <p:nvPr/>
          </p:nvSpPr>
          <p:spPr>
            <a:xfrm flipH="false" flipV="false" rot="0">
              <a:off x="0" y="0"/>
              <a:ext cx="1865161" cy="409209"/>
            </a:xfrm>
            <a:custGeom>
              <a:avLst/>
              <a:gdLst/>
              <a:ahLst/>
              <a:cxnLst/>
              <a:rect r="r" b="b" t="t" l="l"/>
              <a:pathLst>
                <a:path h="409209" w="1865161">
                  <a:moveTo>
                    <a:pt x="13119" y="0"/>
                  </a:moveTo>
                  <a:lnTo>
                    <a:pt x="1852042" y="0"/>
                  </a:lnTo>
                  <a:cubicBezTo>
                    <a:pt x="1855521" y="0"/>
                    <a:pt x="1858858" y="1382"/>
                    <a:pt x="1861318" y="3842"/>
                  </a:cubicBezTo>
                  <a:cubicBezTo>
                    <a:pt x="1863778" y="6303"/>
                    <a:pt x="1865161" y="9639"/>
                    <a:pt x="1865161" y="13119"/>
                  </a:cubicBezTo>
                  <a:lnTo>
                    <a:pt x="1865161" y="396091"/>
                  </a:lnTo>
                  <a:cubicBezTo>
                    <a:pt x="1865161" y="399570"/>
                    <a:pt x="1863778" y="402907"/>
                    <a:pt x="1861318" y="405367"/>
                  </a:cubicBezTo>
                  <a:cubicBezTo>
                    <a:pt x="1858858" y="407827"/>
                    <a:pt x="1855521" y="409209"/>
                    <a:pt x="1852042" y="409209"/>
                  </a:cubicBezTo>
                  <a:lnTo>
                    <a:pt x="13119" y="409209"/>
                  </a:lnTo>
                  <a:cubicBezTo>
                    <a:pt x="9639" y="409209"/>
                    <a:pt x="6303" y="407827"/>
                    <a:pt x="3842" y="405367"/>
                  </a:cubicBezTo>
                  <a:cubicBezTo>
                    <a:pt x="1382" y="402907"/>
                    <a:pt x="0" y="399570"/>
                    <a:pt x="0" y="396091"/>
                  </a:cubicBezTo>
                  <a:lnTo>
                    <a:pt x="0" y="13119"/>
                  </a:lnTo>
                  <a:cubicBezTo>
                    <a:pt x="0" y="9639"/>
                    <a:pt x="1382" y="6303"/>
                    <a:pt x="3842" y="3842"/>
                  </a:cubicBezTo>
                  <a:cubicBezTo>
                    <a:pt x="6303" y="1382"/>
                    <a:pt x="9639" y="0"/>
                    <a:pt x="13119" y="0"/>
                  </a:cubicBezTo>
                  <a:close/>
                </a:path>
              </a:pathLst>
            </a:custGeom>
            <a:solidFill>
              <a:srgbClr val="FFFFFF"/>
            </a:solidFill>
            <a:ln cap="sq">
              <a:noFill/>
              <a:prstDash val="solid"/>
              <a:miter/>
            </a:ln>
          </p:spPr>
        </p:sp>
        <p:sp>
          <p:nvSpPr>
            <p:cNvPr name="TextBox 7" id="7"/>
            <p:cNvSpPr txBox="true"/>
            <p:nvPr/>
          </p:nvSpPr>
          <p:spPr>
            <a:xfrm>
              <a:off x="0" y="-57150"/>
              <a:ext cx="1865161"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SOFT DECISION DECODING</a:t>
              </a:r>
            </a:p>
          </p:txBody>
        </p:sp>
      </p:grpSp>
      <p:sp>
        <p:nvSpPr>
          <p:cNvPr name="Freeform 8" id="8"/>
          <p:cNvSpPr/>
          <p:nvPr/>
        </p:nvSpPr>
        <p:spPr>
          <a:xfrm flipH="false" flipV="false" rot="0">
            <a:off x="5123418" y="2444454"/>
            <a:ext cx="7962375" cy="5975231"/>
          </a:xfrm>
          <a:custGeom>
            <a:avLst/>
            <a:gdLst/>
            <a:ahLst/>
            <a:cxnLst/>
            <a:rect r="r" b="b" t="t" l="l"/>
            <a:pathLst>
              <a:path h="5975231" w="7962375">
                <a:moveTo>
                  <a:pt x="0" y="0"/>
                </a:moveTo>
                <a:lnTo>
                  <a:pt x="7962375" y="0"/>
                </a:lnTo>
                <a:lnTo>
                  <a:pt x="7962375" y="5975231"/>
                </a:lnTo>
                <a:lnTo>
                  <a:pt x="0" y="5975231"/>
                </a:lnTo>
                <a:lnTo>
                  <a:pt x="0" y="0"/>
                </a:lnTo>
                <a:close/>
              </a:path>
            </a:pathLst>
          </a:custGeom>
          <a:blipFill>
            <a:blip r:embed="rId2"/>
            <a:stretch>
              <a:fillRect l="0" t="0" r="0" b="0"/>
            </a:stretch>
          </a:blipFill>
        </p:spPr>
      </p:sp>
      <p:sp>
        <p:nvSpPr>
          <p:cNvPr name="TextBox 9" id="9"/>
          <p:cNvSpPr txBox="true"/>
          <p:nvPr/>
        </p:nvSpPr>
        <p:spPr>
          <a:xfrm rot="0">
            <a:off x="4676269" y="8569051"/>
            <a:ext cx="8552078" cy="1396362"/>
          </a:xfrm>
          <a:prstGeom prst="rect">
            <a:avLst/>
          </a:prstGeom>
        </p:spPr>
        <p:txBody>
          <a:bodyPr anchor="t" rtlCol="false" tIns="0" lIns="0" bIns="0" rIns="0">
            <a:spAutoFit/>
          </a:bodyPr>
          <a:lstStyle/>
          <a:p>
            <a:pPr algn="ctr">
              <a:lnSpc>
                <a:spcPts val="2835"/>
              </a:lnSpc>
              <a:spcBef>
                <a:spcPct val="0"/>
              </a:spcBef>
            </a:pPr>
            <a:r>
              <a:rPr lang="en-US" sz="2025">
                <a:solidFill>
                  <a:srgbClr val="000000"/>
                </a:solidFill>
                <a:latin typeface="DM Sans"/>
              </a:rPr>
              <a:t>From this graph we can clearly see the comparison between the various code rates. Lower the code rate, more efficient is our channel. This is so because, the number of parity bits increase for lower code rates making decoding more faster and reliable.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32302" y="228887"/>
            <a:ext cx="7242445" cy="1333957"/>
            <a:chOff x="0" y="0"/>
            <a:chExt cx="1907475" cy="351330"/>
          </a:xfrm>
        </p:grpSpPr>
        <p:sp>
          <p:nvSpPr>
            <p:cNvPr name="Freeform 6" id="6"/>
            <p:cNvSpPr/>
            <p:nvPr/>
          </p:nvSpPr>
          <p:spPr>
            <a:xfrm flipH="false" flipV="false" rot="0">
              <a:off x="0" y="0"/>
              <a:ext cx="1907475" cy="351330"/>
            </a:xfrm>
            <a:custGeom>
              <a:avLst/>
              <a:gdLst/>
              <a:ahLst/>
              <a:cxnLst/>
              <a:rect r="r" b="b" t="t" l="l"/>
              <a:pathLst>
                <a:path h="351330" w="1907475">
                  <a:moveTo>
                    <a:pt x="12828" y="0"/>
                  </a:moveTo>
                  <a:lnTo>
                    <a:pt x="1894648" y="0"/>
                  </a:lnTo>
                  <a:cubicBezTo>
                    <a:pt x="1901732" y="0"/>
                    <a:pt x="1907475" y="5743"/>
                    <a:pt x="1907475" y="12828"/>
                  </a:cubicBezTo>
                  <a:lnTo>
                    <a:pt x="1907475" y="338503"/>
                  </a:lnTo>
                  <a:cubicBezTo>
                    <a:pt x="1907475" y="345587"/>
                    <a:pt x="1901732" y="351330"/>
                    <a:pt x="1894648" y="351330"/>
                  </a:cubicBezTo>
                  <a:lnTo>
                    <a:pt x="12828" y="351330"/>
                  </a:lnTo>
                  <a:cubicBezTo>
                    <a:pt x="5743" y="351330"/>
                    <a:pt x="0" y="345587"/>
                    <a:pt x="0" y="338503"/>
                  </a:cubicBezTo>
                  <a:lnTo>
                    <a:pt x="0" y="12828"/>
                  </a:lnTo>
                  <a:cubicBezTo>
                    <a:pt x="0" y="5743"/>
                    <a:pt x="5743" y="0"/>
                    <a:pt x="12828" y="0"/>
                  </a:cubicBezTo>
                  <a:close/>
                </a:path>
              </a:pathLst>
            </a:custGeom>
            <a:solidFill>
              <a:srgbClr val="FFFFFF"/>
            </a:solidFill>
            <a:ln cap="sq">
              <a:noFill/>
              <a:prstDash val="solid"/>
              <a:miter/>
            </a:ln>
          </p:spPr>
        </p:sp>
        <p:sp>
          <p:nvSpPr>
            <p:cNvPr name="TextBox 7" id="7"/>
            <p:cNvSpPr txBox="true"/>
            <p:nvPr/>
          </p:nvSpPr>
          <p:spPr>
            <a:xfrm>
              <a:off x="0" y="-66675"/>
              <a:ext cx="1907475" cy="41800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BIT ERROR RATE</a:t>
              </a:r>
            </a:p>
          </p:txBody>
        </p:sp>
      </p:grpSp>
      <p:sp>
        <p:nvSpPr>
          <p:cNvPr name="AutoShape 8" id="8"/>
          <p:cNvSpPr/>
          <p:nvPr/>
        </p:nvSpPr>
        <p:spPr>
          <a:xfrm flipH="true">
            <a:off x="9144000" y="2066969"/>
            <a:ext cx="19050" cy="8220031"/>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977565" y="1867644"/>
            <a:ext cx="5757953" cy="993796"/>
            <a:chOff x="0" y="0"/>
            <a:chExt cx="1516498" cy="261741"/>
          </a:xfrm>
        </p:grpSpPr>
        <p:sp>
          <p:nvSpPr>
            <p:cNvPr name="Freeform 10" id="10"/>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1" id="11"/>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HARD DECISION DECODING</a:t>
              </a:r>
            </a:p>
          </p:txBody>
        </p:sp>
      </p:grpSp>
      <p:grpSp>
        <p:nvGrpSpPr>
          <p:cNvPr name="Group 12" id="12"/>
          <p:cNvGrpSpPr/>
          <p:nvPr/>
        </p:nvGrpSpPr>
        <p:grpSpPr>
          <a:xfrm rot="0">
            <a:off x="11249731" y="1867644"/>
            <a:ext cx="5757953" cy="993796"/>
            <a:chOff x="0" y="0"/>
            <a:chExt cx="1516498" cy="261741"/>
          </a:xfrm>
        </p:grpSpPr>
        <p:sp>
          <p:nvSpPr>
            <p:cNvPr name="Freeform 13" id="13"/>
            <p:cNvSpPr/>
            <p:nvPr/>
          </p:nvSpPr>
          <p:spPr>
            <a:xfrm flipH="false" flipV="false" rot="0">
              <a:off x="0" y="0"/>
              <a:ext cx="1516498" cy="261741"/>
            </a:xfrm>
            <a:custGeom>
              <a:avLst/>
              <a:gdLst/>
              <a:ahLst/>
              <a:cxnLst/>
              <a:rect r="r" b="b" t="t" l="l"/>
              <a:pathLst>
                <a:path h="261741" w="1516498">
                  <a:moveTo>
                    <a:pt x="16135" y="0"/>
                  </a:moveTo>
                  <a:lnTo>
                    <a:pt x="1500363" y="0"/>
                  </a:lnTo>
                  <a:cubicBezTo>
                    <a:pt x="1504642" y="0"/>
                    <a:pt x="1508746" y="1700"/>
                    <a:pt x="1511772" y="4726"/>
                  </a:cubicBezTo>
                  <a:cubicBezTo>
                    <a:pt x="1514798" y="7752"/>
                    <a:pt x="1516498" y="11856"/>
                    <a:pt x="1516498" y="16135"/>
                  </a:cubicBezTo>
                  <a:lnTo>
                    <a:pt x="1516498" y="245606"/>
                  </a:lnTo>
                  <a:cubicBezTo>
                    <a:pt x="1516498" y="249885"/>
                    <a:pt x="1514798" y="253989"/>
                    <a:pt x="1511772" y="257015"/>
                  </a:cubicBezTo>
                  <a:cubicBezTo>
                    <a:pt x="1508746" y="260041"/>
                    <a:pt x="1504642" y="261741"/>
                    <a:pt x="1500363" y="261741"/>
                  </a:cubicBezTo>
                  <a:lnTo>
                    <a:pt x="16135" y="261741"/>
                  </a:lnTo>
                  <a:cubicBezTo>
                    <a:pt x="11856" y="261741"/>
                    <a:pt x="7752" y="260041"/>
                    <a:pt x="4726" y="257015"/>
                  </a:cubicBezTo>
                  <a:cubicBezTo>
                    <a:pt x="1700" y="253989"/>
                    <a:pt x="0" y="249885"/>
                    <a:pt x="0" y="245606"/>
                  </a:cubicBezTo>
                  <a:lnTo>
                    <a:pt x="0" y="16135"/>
                  </a:lnTo>
                  <a:cubicBezTo>
                    <a:pt x="0" y="11856"/>
                    <a:pt x="1700" y="7752"/>
                    <a:pt x="4726" y="4726"/>
                  </a:cubicBezTo>
                  <a:cubicBezTo>
                    <a:pt x="7752" y="1700"/>
                    <a:pt x="11856" y="0"/>
                    <a:pt x="16135" y="0"/>
                  </a:cubicBezTo>
                  <a:close/>
                </a:path>
              </a:pathLst>
            </a:custGeom>
            <a:solidFill>
              <a:srgbClr val="FFFFFF"/>
            </a:solidFill>
            <a:ln cap="sq">
              <a:noFill/>
              <a:prstDash val="solid"/>
              <a:miter/>
            </a:ln>
          </p:spPr>
        </p:sp>
        <p:sp>
          <p:nvSpPr>
            <p:cNvPr name="TextBox 14" id="14"/>
            <p:cNvSpPr txBox="true"/>
            <p:nvPr/>
          </p:nvSpPr>
          <p:spPr>
            <a:xfrm>
              <a:off x="0" y="-47625"/>
              <a:ext cx="1516498" cy="309366"/>
            </a:xfrm>
            <a:prstGeom prst="rect">
              <a:avLst/>
            </a:prstGeom>
          </p:spPr>
          <p:txBody>
            <a:bodyPr anchor="ctr" rtlCol="false" tIns="215900" lIns="215900" bIns="215900" rIns="215900"/>
            <a:lstStyle/>
            <a:p>
              <a:pPr algn="ctr" marL="0" indent="0" lvl="0">
                <a:lnSpc>
                  <a:spcPts val="4339"/>
                </a:lnSpc>
                <a:spcBef>
                  <a:spcPct val="0"/>
                </a:spcBef>
              </a:pPr>
              <a:r>
                <a:rPr lang="en-US" sz="3099">
                  <a:solidFill>
                    <a:srgbClr val="2B1511"/>
                  </a:solidFill>
                  <a:latin typeface="Canva Sans Bold"/>
                </a:rPr>
                <a:t>SOFT DECISION DECODING</a:t>
              </a:r>
            </a:p>
          </p:txBody>
        </p:sp>
      </p:grpSp>
      <p:sp>
        <p:nvSpPr>
          <p:cNvPr name="Freeform 15" id="15"/>
          <p:cNvSpPr/>
          <p:nvPr/>
        </p:nvSpPr>
        <p:spPr>
          <a:xfrm flipH="false" flipV="false" rot="0">
            <a:off x="10610610" y="3249431"/>
            <a:ext cx="6397074" cy="4819720"/>
          </a:xfrm>
          <a:custGeom>
            <a:avLst/>
            <a:gdLst/>
            <a:ahLst/>
            <a:cxnLst/>
            <a:rect r="r" b="b" t="t" l="l"/>
            <a:pathLst>
              <a:path h="4819720" w="6397074">
                <a:moveTo>
                  <a:pt x="0" y="0"/>
                </a:moveTo>
                <a:lnTo>
                  <a:pt x="6397074" y="0"/>
                </a:lnTo>
                <a:lnTo>
                  <a:pt x="6397074" y="4819720"/>
                </a:lnTo>
                <a:lnTo>
                  <a:pt x="0" y="4819720"/>
                </a:lnTo>
                <a:lnTo>
                  <a:pt x="0" y="0"/>
                </a:lnTo>
                <a:close/>
              </a:path>
            </a:pathLst>
          </a:custGeom>
          <a:blipFill>
            <a:blip r:embed="rId2"/>
            <a:stretch>
              <a:fillRect l="-228" t="0" r="-228" b="0"/>
            </a:stretch>
          </a:blipFill>
        </p:spPr>
      </p:sp>
      <p:sp>
        <p:nvSpPr>
          <p:cNvPr name="TextBox 16" id="16"/>
          <p:cNvSpPr txBox="true"/>
          <p:nvPr/>
        </p:nvSpPr>
        <p:spPr>
          <a:xfrm rot="0">
            <a:off x="1620783" y="8431101"/>
            <a:ext cx="7296568" cy="6648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The number of bits in error decreases drastically once the value of Eb/No goes above around 5 for hard decision decoder.</a:t>
            </a:r>
          </a:p>
        </p:txBody>
      </p:sp>
      <p:sp>
        <p:nvSpPr>
          <p:cNvPr name="TextBox 17" id="17"/>
          <p:cNvSpPr txBox="true"/>
          <p:nvPr/>
        </p:nvSpPr>
        <p:spPr>
          <a:xfrm rot="0">
            <a:off x="9633995" y="8431101"/>
            <a:ext cx="7932815" cy="1007745"/>
          </a:xfrm>
          <a:prstGeom prst="rect">
            <a:avLst/>
          </a:prstGeom>
        </p:spPr>
        <p:txBody>
          <a:bodyPr anchor="t" rtlCol="false" tIns="0" lIns="0" bIns="0" rIns="0">
            <a:spAutoFit/>
          </a:bodyPr>
          <a:lstStyle/>
          <a:p>
            <a:pPr algn="ctr">
              <a:lnSpc>
                <a:spcPts val="2730"/>
              </a:lnSpc>
              <a:spcBef>
                <a:spcPct val="0"/>
              </a:spcBef>
            </a:pPr>
            <a:r>
              <a:rPr lang="en-US" sz="1950">
                <a:solidFill>
                  <a:srgbClr val="000000"/>
                </a:solidFill>
                <a:latin typeface="DM Sans"/>
              </a:rPr>
              <a:t>The value of BER decreases at a much lower value of Eb/No approximately 2.5 for every code rate, which suggest that Soft decision decoders work better at lower SNRs.</a:t>
            </a:r>
          </a:p>
        </p:txBody>
      </p:sp>
      <p:grpSp>
        <p:nvGrpSpPr>
          <p:cNvPr name="Group 18" id="18"/>
          <p:cNvGrpSpPr/>
          <p:nvPr/>
        </p:nvGrpSpPr>
        <p:grpSpPr>
          <a:xfrm rot="0">
            <a:off x="1977565" y="3249431"/>
            <a:ext cx="5951037" cy="4819720"/>
            <a:chOff x="0" y="0"/>
            <a:chExt cx="7934717" cy="6426294"/>
          </a:xfrm>
        </p:grpSpPr>
        <p:sp>
          <p:nvSpPr>
            <p:cNvPr name="Freeform 19" id="19"/>
            <p:cNvSpPr/>
            <p:nvPr/>
          </p:nvSpPr>
          <p:spPr>
            <a:xfrm flipH="false" flipV="false" rot="0">
              <a:off x="0" y="0"/>
              <a:ext cx="7934717" cy="6426294"/>
            </a:xfrm>
            <a:custGeom>
              <a:avLst/>
              <a:gdLst/>
              <a:ahLst/>
              <a:cxnLst/>
              <a:rect r="r" b="b" t="t" l="l"/>
              <a:pathLst>
                <a:path h="6426294" w="7934717">
                  <a:moveTo>
                    <a:pt x="0" y="0"/>
                  </a:moveTo>
                  <a:lnTo>
                    <a:pt x="7934717" y="0"/>
                  </a:lnTo>
                  <a:lnTo>
                    <a:pt x="7934717" y="6426294"/>
                  </a:lnTo>
                  <a:lnTo>
                    <a:pt x="0" y="6426294"/>
                  </a:lnTo>
                  <a:lnTo>
                    <a:pt x="0" y="0"/>
                  </a:lnTo>
                  <a:close/>
                </a:path>
              </a:pathLst>
            </a:custGeom>
            <a:blipFill>
              <a:blip r:embed="rId3"/>
              <a:stretch>
                <a:fillRect l="0" t="0" r="0" b="0"/>
              </a:stretch>
            </a:blipFill>
          </p:spPr>
        </p:sp>
        <p:grpSp>
          <p:nvGrpSpPr>
            <p:cNvPr name="Group 20" id="20"/>
            <p:cNvGrpSpPr/>
            <p:nvPr/>
          </p:nvGrpSpPr>
          <p:grpSpPr>
            <a:xfrm rot="0">
              <a:off x="842624" y="0"/>
              <a:ext cx="7092093" cy="256860"/>
              <a:chOff x="0" y="0"/>
              <a:chExt cx="1400907" cy="50738"/>
            </a:xfrm>
          </p:grpSpPr>
          <p:sp>
            <p:nvSpPr>
              <p:cNvPr name="Freeform 21" id="21"/>
              <p:cNvSpPr/>
              <p:nvPr/>
            </p:nvSpPr>
            <p:spPr>
              <a:xfrm flipH="false" flipV="false" rot="0">
                <a:off x="0" y="0"/>
                <a:ext cx="1400907" cy="50738"/>
              </a:xfrm>
              <a:custGeom>
                <a:avLst/>
                <a:gdLst/>
                <a:ahLst/>
                <a:cxnLst/>
                <a:rect r="r" b="b" t="t" l="l"/>
                <a:pathLst>
                  <a:path h="50738" w="1400907">
                    <a:moveTo>
                      <a:pt x="0" y="0"/>
                    </a:moveTo>
                    <a:lnTo>
                      <a:pt x="1400907" y="0"/>
                    </a:lnTo>
                    <a:lnTo>
                      <a:pt x="1400907" y="50738"/>
                    </a:lnTo>
                    <a:lnTo>
                      <a:pt x="0" y="50738"/>
                    </a:lnTo>
                    <a:close/>
                  </a:path>
                </a:pathLst>
              </a:custGeom>
              <a:solidFill>
                <a:srgbClr val="FFFFFF"/>
              </a:solidFill>
            </p:spPr>
          </p:sp>
          <p:sp>
            <p:nvSpPr>
              <p:cNvPr name="TextBox 22" id="22"/>
              <p:cNvSpPr txBox="true"/>
              <p:nvPr/>
            </p:nvSpPr>
            <p:spPr>
              <a:xfrm>
                <a:off x="0" y="-28575"/>
                <a:ext cx="1400907" cy="79313"/>
              </a:xfrm>
              <a:prstGeom prst="rect">
                <a:avLst/>
              </a:prstGeom>
            </p:spPr>
            <p:txBody>
              <a:bodyPr anchor="ctr" rtlCol="false" tIns="50800" lIns="50800" bIns="50800" rIns="50800"/>
              <a:lstStyle/>
              <a:p>
                <a:pPr algn="ctr">
                  <a:lnSpc>
                    <a:spcPts val="2590"/>
                  </a:lnSpc>
                </a:pPr>
              </a:p>
            </p:txBody>
          </p:sp>
        </p:grpSp>
        <p:sp>
          <p:nvSpPr>
            <p:cNvPr name="TextBox 23" id="23"/>
            <p:cNvSpPr txBox="true"/>
            <p:nvPr/>
          </p:nvSpPr>
          <p:spPr>
            <a:xfrm rot="0">
              <a:off x="2916978" y="-28575"/>
              <a:ext cx="2943384" cy="300354"/>
            </a:xfrm>
            <a:prstGeom prst="rect">
              <a:avLst/>
            </a:prstGeom>
          </p:spPr>
          <p:txBody>
            <a:bodyPr anchor="t" rtlCol="false" tIns="0" lIns="0" bIns="0" rIns="0">
              <a:spAutoFit/>
            </a:bodyPr>
            <a:lstStyle/>
            <a:p>
              <a:pPr algn="ctr">
                <a:lnSpc>
                  <a:spcPts val="1890"/>
                </a:lnSpc>
                <a:spcBef>
                  <a:spcPct val="0"/>
                </a:spcBef>
              </a:pPr>
              <a:r>
                <a:rPr lang="en-US" sz="1350">
                  <a:solidFill>
                    <a:srgbClr val="000000"/>
                  </a:solidFill>
                  <a:latin typeface="Roboto Bold"/>
                </a:rPr>
                <a:t>Hard Decision Decoding BER</a:t>
              </a:r>
            </a:p>
          </p:txBody>
        </p:sp>
      </p:grpSp>
    </p:spTree>
  </p:cSld>
  <p:clrMapOvr>
    <a:masterClrMapping/>
  </p:clrMapOvr>
</p:sld>
</file>

<file path=ppt/slides/slide39.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379402" y="3144398"/>
            <a:ext cx="9603597" cy="4392230"/>
            <a:chOff x="0" y="0"/>
            <a:chExt cx="2529342" cy="1156801"/>
          </a:xfrm>
        </p:grpSpPr>
        <p:sp>
          <p:nvSpPr>
            <p:cNvPr name="Freeform 3" id="3"/>
            <p:cNvSpPr/>
            <p:nvPr/>
          </p:nvSpPr>
          <p:spPr>
            <a:xfrm flipH="false" flipV="false" rot="0">
              <a:off x="0" y="0"/>
              <a:ext cx="2529342" cy="1156801"/>
            </a:xfrm>
            <a:custGeom>
              <a:avLst/>
              <a:gdLst/>
              <a:ahLst/>
              <a:cxnLst/>
              <a:rect r="r" b="b" t="t" l="l"/>
              <a:pathLst>
                <a:path h="1156801" w="2529342">
                  <a:moveTo>
                    <a:pt x="9674" y="0"/>
                  </a:moveTo>
                  <a:lnTo>
                    <a:pt x="2519668" y="0"/>
                  </a:lnTo>
                  <a:cubicBezTo>
                    <a:pt x="2525011" y="0"/>
                    <a:pt x="2529342" y="4331"/>
                    <a:pt x="2529342" y="9674"/>
                  </a:cubicBezTo>
                  <a:lnTo>
                    <a:pt x="2529342" y="1147128"/>
                  </a:lnTo>
                  <a:cubicBezTo>
                    <a:pt x="2529342" y="1152470"/>
                    <a:pt x="2525011" y="1156801"/>
                    <a:pt x="2519668" y="1156801"/>
                  </a:cubicBezTo>
                  <a:lnTo>
                    <a:pt x="9674" y="1156801"/>
                  </a:lnTo>
                  <a:cubicBezTo>
                    <a:pt x="4331" y="1156801"/>
                    <a:pt x="0" y="1152470"/>
                    <a:pt x="0" y="1147128"/>
                  </a:cubicBezTo>
                  <a:lnTo>
                    <a:pt x="0" y="9674"/>
                  </a:lnTo>
                  <a:cubicBezTo>
                    <a:pt x="0" y="4331"/>
                    <a:pt x="4331" y="0"/>
                    <a:pt x="9674" y="0"/>
                  </a:cubicBezTo>
                  <a:close/>
                </a:path>
              </a:pathLst>
            </a:custGeom>
            <a:solidFill>
              <a:srgbClr val="FFED8C"/>
            </a:solidFill>
            <a:ln cap="sq">
              <a:noFill/>
              <a:prstDash val="solid"/>
              <a:miter/>
            </a:ln>
          </p:spPr>
        </p:sp>
        <p:sp>
          <p:nvSpPr>
            <p:cNvPr name="TextBox 4" id="4"/>
            <p:cNvSpPr txBox="true"/>
            <p:nvPr/>
          </p:nvSpPr>
          <p:spPr>
            <a:xfrm>
              <a:off x="0" y="-66675"/>
              <a:ext cx="2529342" cy="1223476"/>
            </a:xfrm>
            <a:prstGeom prst="rect">
              <a:avLst/>
            </a:prstGeom>
          </p:spPr>
          <p:txBody>
            <a:bodyPr anchor="ctr" rtlCol="false" tIns="215900" lIns="215900" bIns="215900" rIns="215900"/>
            <a:lstStyle/>
            <a:p>
              <a:pPr algn="ctr" marL="0" indent="0" lvl="0">
                <a:lnSpc>
                  <a:spcPts val="5179"/>
                </a:lnSpc>
                <a:spcBef>
                  <a:spcPct val="0"/>
                </a:spcBef>
              </a:pPr>
            </a:p>
          </p:txBody>
        </p:sp>
      </p:grpSp>
      <p:sp>
        <p:nvSpPr>
          <p:cNvPr name="TextBox 5" id="5"/>
          <p:cNvSpPr txBox="true"/>
          <p:nvPr/>
        </p:nvSpPr>
        <p:spPr>
          <a:xfrm rot="0">
            <a:off x="4837898" y="3047073"/>
            <a:ext cx="8612204" cy="4416003"/>
          </a:xfrm>
          <a:prstGeom prst="rect">
            <a:avLst/>
          </a:prstGeom>
        </p:spPr>
        <p:txBody>
          <a:bodyPr anchor="t" rtlCol="false" tIns="0" lIns="0" bIns="0" rIns="0">
            <a:spAutoFit/>
          </a:bodyPr>
          <a:lstStyle/>
          <a:p>
            <a:pPr algn="ctr">
              <a:lnSpc>
                <a:spcPts val="11748"/>
              </a:lnSpc>
            </a:pPr>
            <a:r>
              <a:rPr lang="en-US" sz="8391">
                <a:solidFill>
                  <a:srgbClr val="000000"/>
                </a:solidFill>
                <a:latin typeface="Alice"/>
              </a:rPr>
              <a:t>RESULTS OF </a:t>
            </a:r>
          </a:p>
          <a:p>
            <a:pPr algn="ctr">
              <a:lnSpc>
                <a:spcPts val="11748"/>
              </a:lnSpc>
            </a:pPr>
            <a:r>
              <a:rPr lang="en-US" sz="8391">
                <a:solidFill>
                  <a:srgbClr val="000000"/>
                </a:solidFill>
                <a:latin typeface="Alice"/>
              </a:rPr>
              <a:t>MATRIX </a:t>
            </a:r>
          </a:p>
          <a:p>
            <a:pPr algn="ctr">
              <a:lnSpc>
                <a:spcPts val="11748"/>
              </a:lnSpc>
              <a:spcBef>
                <a:spcPct val="0"/>
              </a:spcBef>
            </a:pPr>
            <a:r>
              <a:rPr lang="en-US" sz="8391">
                <a:solidFill>
                  <a:srgbClr val="000000"/>
                </a:solidFill>
                <a:latin typeface="Alice"/>
              </a:rPr>
              <a:t>NR_1_5_352</a:t>
            </a:r>
          </a:p>
        </p:txBody>
      </p:sp>
      <p:grpSp>
        <p:nvGrpSpPr>
          <p:cNvPr name="Group 6" id="6"/>
          <p:cNvGrpSpPr/>
          <p:nvPr/>
        </p:nvGrpSpPr>
        <p:grpSpPr>
          <a:xfrm rot="0">
            <a:off x="-1700186" y="-5333294"/>
            <a:ext cx="8477692" cy="8477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3210146"/>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551486" y="1028700"/>
            <a:ext cx="6597658" cy="1714336"/>
            <a:chOff x="0" y="0"/>
            <a:chExt cx="1737655" cy="451512"/>
          </a:xfrm>
        </p:grpSpPr>
        <p:sp>
          <p:nvSpPr>
            <p:cNvPr name="Freeform 6" id="6"/>
            <p:cNvSpPr/>
            <p:nvPr/>
          </p:nvSpPr>
          <p:spPr>
            <a:xfrm flipH="false" flipV="false" rot="0">
              <a:off x="0" y="0"/>
              <a:ext cx="1737655" cy="451512"/>
            </a:xfrm>
            <a:custGeom>
              <a:avLst/>
              <a:gdLst/>
              <a:ahLst/>
              <a:cxnLst/>
              <a:rect r="r" b="b" t="t" l="l"/>
              <a:pathLst>
                <a:path h="451512" w="1737655">
                  <a:moveTo>
                    <a:pt x="14081" y="0"/>
                  </a:moveTo>
                  <a:lnTo>
                    <a:pt x="1723574" y="0"/>
                  </a:lnTo>
                  <a:cubicBezTo>
                    <a:pt x="1731350" y="0"/>
                    <a:pt x="1737655" y="6304"/>
                    <a:pt x="1737655" y="14081"/>
                  </a:cubicBezTo>
                  <a:lnTo>
                    <a:pt x="1737655" y="437431"/>
                  </a:lnTo>
                  <a:cubicBezTo>
                    <a:pt x="1737655" y="445208"/>
                    <a:pt x="1731350" y="451512"/>
                    <a:pt x="1723574" y="451512"/>
                  </a:cubicBezTo>
                  <a:lnTo>
                    <a:pt x="14081" y="451512"/>
                  </a:lnTo>
                  <a:cubicBezTo>
                    <a:pt x="6304" y="451512"/>
                    <a:pt x="0" y="445208"/>
                    <a:pt x="0" y="437431"/>
                  </a:cubicBezTo>
                  <a:lnTo>
                    <a:pt x="0" y="14081"/>
                  </a:lnTo>
                  <a:cubicBezTo>
                    <a:pt x="0" y="6304"/>
                    <a:pt x="6304" y="0"/>
                    <a:pt x="14081" y="0"/>
                  </a:cubicBezTo>
                  <a:close/>
                </a:path>
              </a:pathLst>
            </a:custGeom>
            <a:solidFill>
              <a:srgbClr val="FFFFFF"/>
            </a:solidFill>
            <a:ln cap="sq">
              <a:noFill/>
              <a:prstDash val="solid"/>
              <a:miter/>
            </a:ln>
          </p:spPr>
        </p:sp>
        <p:sp>
          <p:nvSpPr>
            <p:cNvPr name="TextBox 7" id="7"/>
            <p:cNvSpPr txBox="true"/>
            <p:nvPr/>
          </p:nvSpPr>
          <p:spPr>
            <a:xfrm>
              <a:off x="0" y="-85725"/>
              <a:ext cx="1737655" cy="537237"/>
            </a:xfrm>
            <a:prstGeom prst="rect">
              <a:avLst/>
            </a:prstGeom>
          </p:spPr>
          <p:txBody>
            <a:bodyPr anchor="ctr" rtlCol="false" tIns="215900" lIns="215900" bIns="215900" rIns="215900"/>
            <a:lstStyle/>
            <a:p>
              <a:pPr algn="ctr" marL="0" indent="0" lvl="0">
                <a:lnSpc>
                  <a:spcPts val="6159"/>
                </a:lnSpc>
                <a:spcBef>
                  <a:spcPct val="0"/>
                </a:spcBef>
              </a:pPr>
              <a:r>
                <a:rPr lang="en-US" sz="4399">
                  <a:solidFill>
                    <a:srgbClr val="2B1511"/>
                  </a:solidFill>
                  <a:latin typeface="Canva Sans Bold"/>
                </a:rPr>
                <a:t>About LDPC Codes</a:t>
              </a:r>
            </a:p>
          </p:txBody>
        </p:sp>
      </p:grpSp>
      <p:grpSp>
        <p:nvGrpSpPr>
          <p:cNvPr name="Group 8" id="8"/>
          <p:cNvGrpSpPr/>
          <p:nvPr/>
        </p:nvGrpSpPr>
        <p:grpSpPr>
          <a:xfrm rot="0">
            <a:off x="15848734" y="8098728"/>
            <a:ext cx="3616106" cy="361610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1" id="11"/>
          <p:cNvSpPr txBox="true"/>
          <p:nvPr/>
        </p:nvSpPr>
        <p:spPr>
          <a:xfrm rot="0">
            <a:off x="4427378" y="3667937"/>
            <a:ext cx="13074280" cy="5590363"/>
          </a:xfrm>
          <a:prstGeom prst="rect">
            <a:avLst/>
          </a:prstGeom>
        </p:spPr>
        <p:txBody>
          <a:bodyPr anchor="t" rtlCol="false" tIns="0" lIns="0" bIns="0" rIns="0">
            <a:spAutoFit/>
          </a:bodyPr>
          <a:lstStyle/>
          <a:p>
            <a:pPr algn="ctr">
              <a:lnSpc>
                <a:spcPts val="3719"/>
              </a:lnSpc>
            </a:pPr>
          </a:p>
          <a:p>
            <a:pPr marL="573637" indent="-286819" lvl="1">
              <a:lnSpc>
                <a:spcPts val="3719"/>
              </a:lnSpc>
              <a:buFont typeface="Arial"/>
              <a:buChar char="•"/>
            </a:pPr>
            <a:r>
              <a:rPr lang="en-US" sz="2656">
                <a:solidFill>
                  <a:srgbClr val="000000"/>
                </a:solidFill>
                <a:latin typeface="Canva Sans"/>
              </a:rPr>
              <a:t>A type of linear block code introduced by Robert Gallager in 1960s.</a:t>
            </a:r>
          </a:p>
          <a:p>
            <a:pPr marL="573637" indent="-286819" lvl="1">
              <a:lnSpc>
                <a:spcPts val="3719"/>
              </a:lnSpc>
              <a:buFont typeface="Arial"/>
              <a:buChar char="•"/>
            </a:pPr>
            <a:r>
              <a:rPr lang="en-US" sz="2656">
                <a:solidFill>
                  <a:srgbClr val="000000"/>
                </a:solidFill>
                <a:latin typeface="Canva Sans"/>
              </a:rPr>
              <a:t>Have a special characteristic of sparse H matrix.</a:t>
            </a:r>
          </a:p>
          <a:p>
            <a:pPr marL="573637" indent="-286819" lvl="1">
              <a:lnSpc>
                <a:spcPts val="3719"/>
              </a:lnSpc>
              <a:buFont typeface="Arial"/>
              <a:buChar char="•"/>
            </a:pPr>
            <a:r>
              <a:rPr lang="en-US" sz="2656">
                <a:solidFill>
                  <a:srgbClr val="000000"/>
                </a:solidFill>
                <a:latin typeface="Canva Sans"/>
              </a:rPr>
              <a:t>Offer exceptional suitability for 5G NR shared channels like:</a:t>
            </a:r>
          </a:p>
          <a:p>
            <a:pPr>
              <a:lnSpc>
                <a:spcPts val="3719"/>
              </a:lnSpc>
            </a:pPr>
            <a:r>
              <a:rPr lang="en-US" sz="2656">
                <a:solidFill>
                  <a:srgbClr val="000000"/>
                </a:solidFill>
                <a:latin typeface="Canva Sans"/>
              </a:rPr>
              <a:t>                    Minimal latency,</a:t>
            </a:r>
          </a:p>
          <a:p>
            <a:pPr>
              <a:lnSpc>
                <a:spcPts val="3719"/>
              </a:lnSpc>
            </a:pPr>
            <a:r>
              <a:rPr lang="en-US" sz="2656">
                <a:solidFill>
                  <a:srgbClr val="000000"/>
                </a:solidFill>
                <a:latin typeface="Canva Sans"/>
              </a:rPr>
              <a:t>                    L</a:t>
            </a:r>
            <a:r>
              <a:rPr lang="en-US" sz="2656">
                <a:solidFill>
                  <a:srgbClr val="000000"/>
                </a:solidFill>
                <a:latin typeface="Canva Sans"/>
              </a:rPr>
              <a:t>ow decoding complexity</a:t>
            </a:r>
          </a:p>
          <a:p>
            <a:pPr>
              <a:lnSpc>
                <a:spcPts val="3719"/>
              </a:lnSpc>
            </a:pPr>
            <a:r>
              <a:rPr lang="en-US" sz="2656">
                <a:solidFill>
                  <a:srgbClr val="000000"/>
                </a:solidFill>
                <a:latin typeface="Canva Sans"/>
              </a:rPr>
              <a:t>                    R</a:t>
            </a:r>
            <a:r>
              <a:rPr lang="en-US" sz="2656">
                <a:solidFill>
                  <a:srgbClr val="000000"/>
                </a:solidFill>
                <a:latin typeface="Canva Sans"/>
              </a:rPr>
              <a:t>emarkable rate compatibility </a:t>
            </a:r>
          </a:p>
          <a:p>
            <a:pPr>
              <a:lnSpc>
                <a:spcPts val="3719"/>
              </a:lnSpc>
            </a:pPr>
            <a:r>
              <a:rPr lang="en-US" sz="2656">
                <a:solidFill>
                  <a:srgbClr val="000000"/>
                </a:solidFill>
                <a:latin typeface="Canva Sans"/>
              </a:rPr>
              <a:t>                    Very low error rate</a:t>
            </a:r>
          </a:p>
          <a:p>
            <a:pPr marL="573637" indent="-286819" lvl="1">
              <a:lnSpc>
                <a:spcPts val="3719"/>
              </a:lnSpc>
              <a:buFont typeface="Arial"/>
              <a:buChar char="•"/>
            </a:pPr>
            <a:r>
              <a:rPr lang="en-US" sz="2656">
                <a:solidFill>
                  <a:srgbClr val="000000"/>
                </a:solidFill>
                <a:latin typeface="Canva Sans"/>
              </a:rPr>
              <a:t> LDPC codes are adaptable to various block sizes and code rates, owing to the innovative design of rate-compatible base graphs.</a:t>
            </a:r>
          </a:p>
          <a:p>
            <a:pPr>
              <a:lnSpc>
                <a:spcPts val="3719"/>
              </a:lnSpc>
            </a:pPr>
          </a:p>
          <a:p>
            <a:pPr algn="ctr">
              <a:lnSpc>
                <a:spcPts val="371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63714" y="313928"/>
            <a:ext cx="7081782" cy="1553716"/>
            <a:chOff x="0" y="0"/>
            <a:chExt cx="1865161" cy="409209"/>
          </a:xfrm>
        </p:grpSpPr>
        <p:sp>
          <p:nvSpPr>
            <p:cNvPr name="Freeform 6" id="6"/>
            <p:cNvSpPr/>
            <p:nvPr/>
          </p:nvSpPr>
          <p:spPr>
            <a:xfrm flipH="false" flipV="false" rot="0">
              <a:off x="0" y="0"/>
              <a:ext cx="1865161" cy="409209"/>
            </a:xfrm>
            <a:custGeom>
              <a:avLst/>
              <a:gdLst/>
              <a:ahLst/>
              <a:cxnLst/>
              <a:rect r="r" b="b" t="t" l="l"/>
              <a:pathLst>
                <a:path h="409209" w="1865161">
                  <a:moveTo>
                    <a:pt x="13119" y="0"/>
                  </a:moveTo>
                  <a:lnTo>
                    <a:pt x="1852042" y="0"/>
                  </a:lnTo>
                  <a:cubicBezTo>
                    <a:pt x="1855521" y="0"/>
                    <a:pt x="1858858" y="1382"/>
                    <a:pt x="1861318" y="3842"/>
                  </a:cubicBezTo>
                  <a:cubicBezTo>
                    <a:pt x="1863778" y="6303"/>
                    <a:pt x="1865161" y="9639"/>
                    <a:pt x="1865161" y="13119"/>
                  </a:cubicBezTo>
                  <a:lnTo>
                    <a:pt x="1865161" y="396091"/>
                  </a:lnTo>
                  <a:cubicBezTo>
                    <a:pt x="1865161" y="399570"/>
                    <a:pt x="1863778" y="402907"/>
                    <a:pt x="1861318" y="405367"/>
                  </a:cubicBezTo>
                  <a:cubicBezTo>
                    <a:pt x="1858858" y="407827"/>
                    <a:pt x="1855521" y="409209"/>
                    <a:pt x="1852042" y="409209"/>
                  </a:cubicBezTo>
                  <a:lnTo>
                    <a:pt x="13119" y="409209"/>
                  </a:lnTo>
                  <a:cubicBezTo>
                    <a:pt x="9639" y="409209"/>
                    <a:pt x="6303" y="407827"/>
                    <a:pt x="3842" y="405367"/>
                  </a:cubicBezTo>
                  <a:cubicBezTo>
                    <a:pt x="1382" y="402907"/>
                    <a:pt x="0" y="399570"/>
                    <a:pt x="0" y="396091"/>
                  </a:cubicBezTo>
                  <a:lnTo>
                    <a:pt x="0" y="13119"/>
                  </a:lnTo>
                  <a:cubicBezTo>
                    <a:pt x="0" y="9639"/>
                    <a:pt x="1382" y="6303"/>
                    <a:pt x="3842" y="3842"/>
                  </a:cubicBezTo>
                  <a:cubicBezTo>
                    <a:pt x="6303" y="1382"/>
                    <a:pt x="9639" y="0"/>
                    <a:pt x="13119" y="0"/>
                  </a:cubicBezTo>
                  <a:close/>
                </a:path>
              </a:pathLst>
            </a:custGeom>
            <a:solidFill>
              <a:srgbClr val="FFFFFF"/>
            </a:solidFill>
            <a:ln cap="sq">
              <a:noFill/>
              <a:prstDash val="solid"/>
              <a:miter/>
            </a:ln>
          </p:spPr>
        </p:sp>
        <p:sp>
          <p:nvSpPr>
            <p:cNvPr name="TextBox 7" id="7"/>
            <p:cNvSpPr txBox="true"/>
            <p:nvPr/>
          </p:nvSpPr>
          <p:spPr>
            <a:xfrm>
              <a:off x="0" y="-57150"/>
              <a:ext cx="1865161"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HARD DECISION DECODING</a:t>
              </a:r>
            </a:p>
          </p:txBody>
        </p:sp>
      </p:grpSp>
      <p:grpSp>
        <p:nvGrpSpPr>
          <p:cNvPr name="Group 8" id="8"/>
          <p:cNvGrpSpPr/>
          <p:nvPr/>
        </p:nvGrpSpPr>
        <p:grpSpPr>
          <a:xfrm rot="0">
            <a:off x="3343500" y="6483356"/>
            <a:ext cx="4340773" cy="3628144"/>
            <a:chOff x="0" y="0"/>
            <a:chExt cx="5787698" cy="4837525"/>
          </a:xfrm>
        </p:grpSpPr>
        <p:sp>
          <p:nvSpPr>
            <p:cNvPr name="Freeform 9" id="9"/>
            <p:cNvSpPr/>
            <p:nvPr/>
          </p:nvSpPr>
          <p:spPr>
            <a:xfrm flipH="false" flipV="false" rot="0">
              <a:off x="0" y="147725"/>
              <a:ext cx="5787698" cy="4689800"/>
            </a:xfrm>
            <a:custGeom>
              <a:avLst/>
              <a:gdLst/>
              <a:ahLst/>
              <a:cxnLst/>
              <a:rect r="r" b="b" t="t" l="l"/>
              <a:pathLst>
                <a:path h="4689800" w="5787698">
                  <a:moveTo>
                    <a:pt x="0" y="0"/>
                  </a:moveTo>
                  <a:lnTo>
                    <a:pt x="5787698" y="0"/>
                  </a:lnTo>
                  <a:lnTo>
                    <a:pt x="5787698" y="4689800"/>
                  </a:lnTo>
                  <a:lnTo>
                    <a:pt x="0" y="4689800"/>
                  </a:lnTo>
                  <a:lnTo>
                    <a:pt x="0" y="0"/>
                  </a:lnTo>
                  <a:close/>
                </a:path>
              </a:pathLst>
            </a:custGeom>
            <a:blipFill>
              <a:blip r:embed="rId2"/>
              <a:stretch>
                <a:fillRect l="-4381" t="0" r="-4818" b="0"/>
              </a:stretch>
            </a:blipFill>
          </p:spPr>
        </p:sp>
        <p:sp>
          <p:nvSpPr>
            <p:cNvPr name="Freeform 10" id="10"/>
            <p:cNvSpPr/>
            <p:nvPr/>
          </p:nvSpPr>
          <p:spPr>
            <a:xfrm flipH="false" flipV="false" rot="0">
              <a:off x="2645" y="0"/>
              <a:ext cx="5686584" cy="281739"/>
            </a:xfrm>
            <a:custGeom>
              <a:avLst/>
              <a:gdLst/>
              <a:ahLst/>
              <a:cxnLst/>
              <a:rect r="r" b="b" t="t" l="l"/>
              <a:pathLst>
                <a:path h="281739" w="5686584">
                  <a:moveTo>
                    <a:pt x="0" y="0"/>
                  </a:moveTo>
                  <a:lnTo>
                    <a:pt x="5686584" y="0"/>
                  </a:lnTo>
                  <a:lnTo>
                    <a:pt x="5686584" y="281739"/>
                  </a:lnTo>
                  <a:lnTo>
                    <a:pt x="0" y="281739"/>
                  </a:lnTo>
                  <a:lnTo>
                    <a:pt x="0" y="0"/>
                  </a:lnTo>
                  <a:close/>
                </a:path>
              </a:pathLst>
            </a:custGeom>
            <a:blipFill>
              <a:blip r:embed="rId3"/>
              <a:stretch>
                <a:fillRect l="-2613" t="-246" r="-5308" b="-1643600"/>
              </a:stretch>
            </a:blipFill>
          </p:spPr>
        </p:sp>
      </p:grpSp>
      <p:grpSp>
        <p:nvGrpSpPr>
          <p:cNvPr name="Group 11" id="11"/>
          <p:cNvGrpSpPr/>
          <p:nvPr/>
        </p:nvGrpSpPr>
        <p:grpSpPr>
          <a:xfrm rot="0">
            <a:off x="11342852" y="2611867"/>
            <a:ext cx="4532197" cy="3385958"/>
            <a:chOff x="0" y="0"/>
            <a:chExt cx="6042930" cy="4514610"/>
          </a:xfrm>
        </p:grpSpPr>
        <p:sp>
          <p:nvSpPr>
            <p:cNvPr name="Freeform 12" id="12"/>
            <p:cNvSpPr/>
            <p:nvPr/>
          </p:nvSpPr>
          <p:spPr>
            <a:xfrm flipH="false" flipV="false" rot="0">
              <a:off x="0" y="0"/>
              <a:ext cx="6042930" cy="4514610"/>
            </a:xfrm>
            <a:custGeom>
              <a:avLst/>
              <a:gdLst/>
              <a:ahLst/>
              <a:cxnLst/>
              <a:rect r="r" b="b" t="t" l="l"/>
              <a:pathLst>
                <a:path h="4514610" w="6042930">
                  <a:moveTo>
                    <a:pt x="0" y="0"/>
                  </a:moveTo>
                  <a:lnTo>
                    <a:pt x="6042930" y="0"/>
                  </a:lnTo>
                  <a:lnTo>
                    <a:pt x="6042930" y="4514610"/>
                  </a:lnTo>
                  <a:lnTo>
                    <a:pt x="0" y="4514610"/>
                  </a:lnTo>
                  <a:lnTo>
                    <a:pt x="0" y="0"/>
                  </a:lnTo>
                  <a:close/>
                </a:path>
              </a:pathLst>
            </a:custGeom>
            <a:blipFill>
              <a:blip r:embed="rId4"/>
              <a:stretch>
                <a:fillRect l="0" t="0" r="-2462" b="0"/>
              </a:stretch>
            </a:blipFill>
          </p:spPr>
        </p:sp>
        <p:sp>
          <p:nvSpPr>
            <p:cNvPr name="Freeform 13" id="13"/>
            <p:cNvSpPr/>
            <p:nvPr/>
          </p:nvSpPr>
          <p:spPr>
            <a:xfrm flipH="false" flipV="false" rot="0">
              <a:off x="211773" y="0"/>
              <a:ext cx="5768198" cy="236103"/>
            </a:xfrm>
            <a:custGeom>
              <a:avLst/>
              <a:gdLst/>
              <a:ahLst/>
              <a:cxnLst/>
              <a:rect r="r" b="b" t="t" l="l"/>
              <a:pathLst>
                <a:path h="236103" w="5768198">
                  <a:moveTo>
                    <a:pt x="0" y="0"/>
                  </a:moveTo>
                  <a:lnTo>
                    <a:pt x="5768198" y="0"/>
                  </a:lnTo>
                  <a:lnTo>
                    <a:pt x="5768198" y="236103"/>
                  </a:lnTo>
                  <a:lnTo>
                    <a:pt x="0" y="236103"/>
                  </a:lnTo>
                  <a:lnTo>
                    <a:pt x="0" y="0"/>
                  </a:lnTo>
                  <a:close/>
                </a:path>
              </a:pathLst>
            </a:custGeom>
            <a:blipFill>
              <a:blip r:embed="rId5"/>
              <a:stretch>
                <a:fillRect l="-8255" t="0" r="-3780" b="-1944815"/>
              </a:stretch>
            </a:blipFill>
          </p:spPr>
        </p:sp>
      </p:grpSp>
      <p:grpSp>
        <p:nvGrpSpPr>
          <p:cNvPr name="Group 14" id="14"/>
          <p:cNvGrpSpPr/>
          <p:nvPr/>
        </p:nvGrpSpPr>
        <p:grpSpPr>
          <a:xfrm rot="0">
            <a:off x="3357739" y="2611867"/>
            <a:ext cx="4234220" cy="3496077"/>
            <a:chOff x="0" y="0"/>
            <a:chExt cx="5645626" cy="4661435"/>
          </a:xfrm>
        </p:grpSpPr>
        <p:sp>
          <p:nvSpPr>
            <p:cNvPr name="Freeform 15" id="15"/>
            <p:cNvSpPr/>
            <p:nvPr/>
          </p:nvSpPr>
          <p:spPr>
            <a:xfrm flipH="false" flipV="false" rot="0">
              <a:off x="0" y="343128"/>
              <a:ext cx="5645626" cy="4318308"/>
            </a:xfrm>
            <a:custGeom>
              <a:avLst/>
              <a:gdLst/>
              <a:ahLst/>
              <a:cxnLst/>
              <a:rect r="r" b="b" t="t" l="l"/>
              <a:pathLst>
                <a:path h="4318308" w="5645626">
                  <a:moveTo>
                    <a:pt x="0" y="0"/>
                  </a:moveTo>
                  <a:lnTo>
                    <a:pt x="5645626" y="0"/>
                  </a:lnTo>
                  <a:lnTo>
                    <a:pt x="5645626" y="4318307"/>
                  </a:lnTo>
                  <a:lnTo>
                    <a:pt x="0" y="4318307"/>
                  </a:lnTo>
                  <a:lnTo>
                    <a:pt x="0" y="0"/>
                  </a:lnTo>
                  <a:close/>
                </a:path>
              </a:pathLst>
            </a:custGeom>
            <a:blipFill>
              <a:blip r:embed="rId6"/>
              <a:stretch>
                <a:fillRect l="-3933" t="-5472" r="-4203" b="0"/>
              </a:stretch>
            </a:blipFill>
          </p:spPr>
        </p:sp>
        <p:sp>
          <p:nvSpPr>
            <p:cNvPr name="Freeform 16" id="16"/>
            <p:cNvSpPr/>
            <p:nvPr/>
          </p:nvSpPr>
          <p:spPr>
            <a:xfrm flipH="false" flipV="false" rot="5400000">
              <a:off x="2658869" y="-2614525"/>
              <a:ext cx="343128" cy="5572178"/>
            </a:xfrm>
            <a:custGeom>
              <a:avLst/>
              <a:gdLst/>
              <a:ahLst/>
              <a:cxnLst/>
              <a:rect r="r" b="b" t="t" l="l"/>
              <a:pathLst>
                <a:path h="5572178" w="343128">
                  <a:moveTo>
                    <a:pt x="0" y="0"/>
                  </a:moveTo>
                  <a:lnTo>
                    <a:pt x="343128" y="0"/>
                  </a:lnTo>
                  <a:lnTo>
                    <a:pt x="343128" y="5572178"/>
                  </a:lnTo>
                  <a:lnTo>
                    <a:pt x="0" y="5572178"/>
                  </a:lnTo>
                  <a:lnTo>
                    <a:pt x="0" y="0"/>
                  </a:lnTo>
                  <a:close/>
                </a:path>
              </a:pathLst>
            </a:custGeom>
            <a:blipFill>
              <a:blip r:embed="rId7"/>
              <a:stretch>
                <a:fillRect l="-1407" t="-1098" r="-1912632" b="0"/>
              </a:stretch>
            </a:blipFill>
          </p:spPr>
        </p:sp>
      </p:grpSp>
      <p:grpSp>
        <p:nvGrpSpPr>
          <p:cNvPr name="Group 17" id="17"/>
          <p:cNvGrpSpPr/>
          <p:nvPr/>
        </p:nvGrpSpPr>
        <p:grpSpPr>
          <a:xfrm rot="0">
            <a:off x="11342852" y="6401925"/>
            <a:ext cx="4643808" cy="3709575"/>
            <a:chOff x="0" y="0"/>
            <a:chExt cx="6191744" cy="4946100"/>
          </a:xfrm>
        </p:grpSpPr>
        <p:sp>
          <p:nvSpPr>
            <p:cNvPr name="Freeform 18" id="18"/>
            <p:cNvSpPr/>
            <p:nvPr/>
          </p:nvSpPr>
          <p:spPr>
            <a:xfrm flipH="false" flipV="false" rot="0">
              <a:off x="0" y="23923"/>
              <a:ext cx="6191744" cy="4922177"/>
            </a:xfrm>
            <a:custGeom>
              <a:avLst/>
              <a:gdLst/>
              <a:ahLst/>
              <a:cxnLst/>
              <a:rect r="r" b="b" t="t" l="l"/>
              <a:pathLst>
                <a:path h="4922177" w="6191744">
                  <a:moveTo>
                    <a:pt x="0" y="0"/>
                  </a:moveTo>
                  <a:lnTo>
                    <a:pt x="6191744" y="0"/>
                  </a:lnTo>
                  <a:lnTo>
                    <a:pt x="6191744" y="4922177"/>
                  </a:lnTo>
                  <a:lnTo>
                    <a:pt x="0" y="4922177"/>
                  </a:lnTo>
                  <a:lnTo>
                    <a:pt x="0" y="0"/>
                  </a:lnTo>
                  <a:close/>
                </a:path>
              </a:pathLst>
            </a:custGeom>
            <a:blipFill>
              <a:blip r:embed="rId8"/>
              <a:stretch>
                <a:fillRect l="0" t="0" r="0" b="0"/>
              </a:stretch>
            </a:blipFill>
          </p:spPr>
        </p:sp>
        <p:grpSp>
          <p:nvGrpSpPr>
            <p:cNvPr name="Group 19" id="19"/>
            <p:cNvGrpSpPr/>
            <p:nvPr/>
          </p:nvGrpSpPr>
          <p:grpSpPr>
            <a:xfrm rot="0">
              <a:off x="5335681" y="0"/>
              <a:ext cx="557990" cy="361036"/>
              <a:chOff x="0" y="0"/>
              <a:chExt cx="110220" cy="71316"/>
            </a:xfrm>
          </p:grpSpPr>
          <p:sp>
            <p:nvSpPr>
              <p:cNvPr name="Freeform 20" id="20"/>
              <p:cNvSpPr/>
              <p:nvPr/>
            </p:nvSpPr>
            <p:spPr>
              <a:xfrm flipH="false" flipV="false" rot="0">
                <a:off x="0" y="0"/>
                <a:ext cx="110220" cy="71316"/>
              </a:xfrm>
              <a:custGeom>
                <a:avLst/>
                <a:gdLst/>
                <a:ahLst/>
                <a:cxnLst/>
                <a:rect r="r" b="b" t="t" l="l"/>
                <a:pathLst>
                  <a:path h="71316" w="110220">
                    <a:moveTo>
                      <a:pt x="0" y="0"/>
                    </a:moveTo>
                    <a:lnTo>
                      <a:pt x="110220" y="0"/>
                    </a:lnTo>
                    <a:lnTo>
                      <a:pt x="110220" y="71316"/>
                    </a:lnTo>
                    <a:lnTo>
                      <a:pt x="0" y="71316"/>
                    </a:lnTo>
                    <a:close/>
                  </a:path>
                </a:pathLst>
              </a:custGeom>
              <a:solidFill>
                <a:srgbClr val="FFFFFF"/>
              </a:solidFill>
            </p:spPr>
          </p:sp>
          <p:sp>
            <p:nvSpPr>
              <p:cNvPr name="TextBox 21" id="21"/>
              <p:cNvSpPr txBox="true"/>
              <p:nvPr/>
            </p:nvSpPr>
            <p:spPr>
              <a:xfrm>
                <a:off x="0" y="-19050"/>
                <a:ext cx="110220" cy="90366"/>
              </a:xfrm>
              <a:prstGeom prst="rect">
                <a:avLst/>
              </a:prstGeom>
            </p:spPr>
            <p:txBody>
              <a:bodyPr anchor="ctr" rtlCol="false" tIns="50800" lIns="50800" bIns="50800" rIns="50800"/>
              <a:lstStyle/>
              <a:p>
                <a:pPr algn="ctr">
                  <a:lnSpc>
                    <a:spcPts val="1470"/>
                  </a:lnSpc>
                </a:pPr>
                <a:r>
                  <a:rPr lang="en-US" sz="1050">
                    <a:solidFill>
                      <a:srgbClr val="000000"/>
                    </a:solidFill>
                    <a:latin typeface="DM Sans Bold"/>
                  </a:rPr>
                  <a:t>4/5</a:t>
                </a:r>
              </a:p>
            </p:txBody>
          </p:sp>
        </p:grpSp>
        <p:sp>
          <p:nvSpPr>
            <p:cNvPr name="Freeform 22" id="22"/>
            <p:cNvSpPr/>
            <p:nvPr/>
          </p:nvSpPr>
          <p:spPr>
            <a:xfrm flipH="false" flipV="false" rot="0">
              <a:off x="320024" y="47846"/>
              <a:ext cx="5015657" cy="313190"/>
            </a:xfrm>
            <a:custGeom>
              <a:avLst/>
              <a:gdLst/>
              <a:ahLst/>
              <a:cxnLst/>
              <a:rect r="r" b="b" t="t" l="l"/>
              <a:pathLst>
                <a:path h="313190" w="5015657">
                  <a:moveTo>
                    <a:pt x="0" y="0"/>
                  </a:moveTo>
                  <a:lnTo>
                    <a:pt x="5015657" y="0"/>
                  </a:lnTo>
                  <a:lnTo>
                    <a:pt x="5015657" y="313190"/>
                  </a:lnTo>
                  <a:lnTo>
                    <a:pt x="0" y="313190"/>
                  </a:lnTo>
                  <a:lnTo>
                    <a:pt x="0" y="0"/>
                  </a:lnTo>
                  <a:close/>
                </a:path>
              </a:pathLst>
            </a:custGeom>
            <a:blipFill>
              <a:blip r:embed="rId3"/>
              <a:stretch>
                <a:fillRect l="-2963" t="-221" r="-19395" b="-1468504"/>
              </a:stretch>
            </a:blip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563714" y="313928"/>
            <a:ext cx="7081782" cy="1553716"/>
            <a:chOff x="0" y="0"/>
            <a:chExt cx="1865161" cy="409209"/>
          </a:xfrm>
        </p:grpSpPr>
        <p:sp>
          <p:nvSpPr>
            <p:cNvPr name="Freeform 6" id="6"/>
            <p:cNvSpPr/>
            <p:nvPr/>
          </p:nvSpPr>
          <p:spPr>
            <a:xfrm flipH="false" flipV="false" rot="0">
              <a:off x="0" y="0"/>
              <a:ext cx="1865161" cy="409209"/>
            </a:xfrm>
            <a:custGeom>
              <a:avLst/>
              <a:gdLst/>
              <a:ahLst/>
              <a:cxnLst/>
              <a:rect r="r" b="b" t="t" l="l"/>
              <a:pathLst>
                <a:path h="409209" w="1865161">
                  <a:moveTo>
                    <a:pt x="13119" y="0"/>
                  </a:moveTo>
                  <a:lnTo>
                    <a:pt x="1852042" y="0"/>
                  </a:lnTo>
                  <a:cubicBezTo>
                    <a:pt x="1855521" y="0"/>
                    <a:pt x="1858858" y="1382"/>
                    <a:pt x="1861318" y="3842"/>
                  </a:cubicBezTo>
                  <a:cubicBezTo>
                    <a:pt x="1863778" y="6303"/>
                    <a:pt x="1865161" y="9639"/>
                    <a:pt x="1865161" y="13119"/>
                  </a:cubicBezTo>
                  <a:lnTo>
                    <a:pt x="1865161" y="396091"/>
                  </a:lnTo>
                  <a:cubicBezTo>
                    <a:pt x="1865161" y="399570"/>
                    <a:pt x="1863778" y="402907"/>
                    <a:pt x="1861318" y="405367"/>
                  </a:cubicBezTo>
                  <a:cubicBezTo>
                    <a:pt x="1858858" y="407827"/>
                    <a:pt x="1855521" y="409209"/>
                    <a:pt x="1852042" y="409209"/>
                  </a:cubicBezTo>
                  <a:lnTo>
                    <a:pt x="13119" y="409209"/>
                  </a:lnTo>
                  <a:cubicBezTo>
                    <a:pt x="9639" y="409209"/>
                    <a:pt x="6303" y="407827"/>
                    <a:pt x="3842" y="405367"/>
                  </a:cubicBezTo>
                  <a:cubicBezTo>
                    <a:pt x="1382" y="402907"/>
                    <a:pt x="0" y="399570"/>
                    <a:pt x="0" y="396091"/>
                  </a:cubicBezTo>
                  <a:lnTo>
                    <a:pt x="0" y="13119"/>
                  </a:lnTo>
                  <a:cubicBezTo>
                    <a:pt x="0" y="9639"/>
                    <a:pt x="1382" y="6303"/>
                    <a:pt x="3842" y="3842"/>
                  </a:cubicBezTo>
                  <a:cubicBezTo>
                    <a:pt x="6303" y="1382"/>
                    <a:pt x="9639" y="0"/>
                    <a:pt x="13119" y="0"/>
                  </a:cubicBezTo>
                  <a:close/>
                </a:path>
              </a:pathLst>
            </a:custGeom>
            <a:solidFill>
              <a:srgbClr val="FFFFFF"/>
            </a:solidFill>
            <a:ln cap="sq">
              <a:noFill/>
              <a:prstDash val="solid"/>
              <a:miter/>
            </a:ln>
          </p:spPr>
        </p:sp>
        <p:sp>
          <p:nvSpPr>
            <p:cNvPr name="TextBox 7" id="7"/>
            <p:cNvSpPr txBox="true"/>
            <p:nvPr/>
          </p:nvSpPr>
          <p:spPr>
            <a:xfrm>
              <a:off x="0" y="-57150"/>
              <a:ext cx="1865161"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SOFT DECISION DECODING</a:t>
              </a:r>
            </a:p>
          </p:txBody>
        </p:sp>
      </p:grpSp>
      <p:sp>
        <p:nvSpPr>
          <p:cNvPr name="Freeform 8" id="8"/>
          <p:cNvSpPr/>
          <p:nvPr/>
        </p:nvSpPr>
        <p:spPr>
          <a:xfrm flipH="false" flipV="false" rot="0">
            <a:off x="3368234" y="6401925"/>
            <a:ext cx="4316040" cy="3238900"/>
          </a:xfrm>
          <a:custGeom>
            <a:avLst/>
            <a:gdLst/>
            <a:ahLst/>
            <a:cxnLst/>
            <a:rect r="r" b="b" t="t" l="l"/>
            <a:pathLst>
              <a:path h="3238900" w="4316040">
                <a:moveTo>
                  <a:pt x="0" y="0"/>
                </a:moveTo>
                <a:lnTo>
                  <a:pt x="4316040" y="0"/>
                </a:lnTo>
                <a:lnTo>
                  <a:pt x="4316040" y="3238900"/>
                </a:lnTo>
                <a:lnTo>
                  <a:pt x="0" y="3238900"/>
                </a:lnTo>
                <a:lnTo>
                  <a:pt x="0" y="0"/>
                </a:lnTo>
                <a:close/>
              </a:path>
            </a:pathLst>
          </a:custGeom>
          <a:blipFill>
            <a:blip r:embed="rId2"/>
            <a:stretch>
              <a:fillRect l="0" t="0" r="0" b="0"/>
            </a:stretch>
          </a:blipFill>
        </p:spPr>
      </p:sp>
      <p:sp>
        <p:nvSpPr>
          <p:cNvPr name="Freeform 9" id="9"/>
          <p:cNvSpPr/>
          <p:nvPr/>
        </p:nvSpPr>
        <p:spPr>
          <a:xfrm flipH="false" flipV="false" rot="5400000">
            <a:off x="5449883" y="4196459"/>
            <a:ext cx="227662" cy="4367817"/>
          </a:xfrm>
          <a:custGeom>
            <a:avLst/>
            <a:gdLst/>
            <a:ahLst/>
            <a:cxnLst/>
            <a:rect r="r" b="b" t="t" l="l"/>
            <a:pathLst>
              <a:path h="4367817" w="227662">
                <a:moveTo>
                  <a:pt x="0" y="0"/>
                </a:moveTo>
                <a:lnTo>
                  <a:pt x="227663" y="0"/>
                </a:lnTo>
                <a:lnTo>
                  <a:pt x="227663" y="4367817"/>
                </a:lnTo>
                <a:lnTo>
                  <a:pt x="0" y="4367817"/>
                </a:lnTo>
                <a:lnTo>
                  <a:pt x="0" y="0"/>
                </a:lnTo>
                <a:close/>
              </a:path>
            </a:pathLst>
          </a:custGeom>
          <a:blipFill>
            <a:blip r:embed="rId3"/>
            <a:stretch>
              <a:fillRect l="0" t="0" r="-2317523" b="-4453"/>
            </a:stretch>
          </a:blipFill>
        </p:spPr>
      </p:sp>
      <p:grpSp>
        <p:nvGrpSpPr>
          <p:cNvPr name="Group 10" id="10"/>
          <p:cNvGrpSpPr/>
          <p:nvPr/>
        </p:nvGrpSpPr>
        <p:grpSpPr>
          <a:xfrm rot="0">
            <a:off x="3125716" y="2611867"/>
            <a:ext cx="4875996" cy="3452058"/>
            <a:chOff x="0" y="0"/>
            <a:chExt cx="6501329" cy="4602745"/>
          </a:xfrm>
        </p:grpSpPr>
        <p:sp>
          <p:nvSpPr>
            <p:cNvPr name="Freeform 11" id="11"/>
            <p:cNvSpPr/>
            <p:nvPr/>
          </p:nvSpPr>
          <p:spPr>
            <a:xfrm flipH="false" flipV="false" rot="0">
              <a:off x="323357" y="220825"/>
              <a:ext cx="5839186" cy="4381919"/>
            </a:xfrm>
            <a:custGeom>
              <a:avLst/>
              <a:gdLst/>
              <a:ahLst/>
              <a:cxnLst/>
              <a:rect r="r" b="b" t="t" l="l"/>
              <a:pathLst>
                <a:path h="4381919" w="5839186">
                  <a:moveTo>
                    <a:pt x="0" y="0"/>
                  </a:moveTo>
                  <a:lnTo>
                    <a:pt x="5839186" y="0"/>
                  </a:lnTo>
                  <a:lnTo>
                    <a:pt x="5839186" y="4381920"/>
                  </a:lnTo>
                  <a:lnTo>
                    <a:pt x="0" y="4381920"/>
                  </a:lnTo>
                  <a:lnTo>
                    <a:pt x="0" y="0"/>
                  </a:lnTo>
                  <a:close/>
                </a:path>
              </a:pathLst>
            </a:custGeom>
            <a:blipFill>
              <a:blip r:embed="rId4"/>
              <a:stretch>
                <a:fillRect l="0" t="0" r="0" b="0"/>
              </a:stretch>
            </a:blipFill>
          </p:spPr>
        </p:sp>
        <p:sp>
          <p:nvSpPr>
            <p:cNvPr name="Freeform 12" id="12"/>
            <p:cNvSpPr/>
            <p:nvPr/>
          </p:nvSpPr>
          <p:spPr>
            <a:xfrm flipH="false" flipV="false" rot="5400000">
              <a:off x="2899065" y="-2899065"/>
              <a:ext cx="339617" cy="6137747"/>
            </a:xfrm>
            <a:custGeom>
              <a:avLst/>
              <a:gdLst/>
              <a:ahLst/>
              <a:cxnLst/>
              <a:rect r="r" b="b" t="t" l="l"/>
              <a:pathLst>
                <a:path h="6137747" w="339617">
                  <a:moveTo>
                    <a:pt x="0" y="0"/>
                  </a:moveTo>
                  <a:lnTo>
                    <a:pt x="339617" y="0"/>
                  </a:lnTo>
                  <a:lnTo>
                    <a:pt x="339617" y="6137747"/>
                  </a:lnTo>
                  <a:lnTo>
                    <a:pt x="0" y="6137747"/>
                  </a:lnTo>
                  <a:lnTo>
                    <a:pt x="0" y="0"/>
                  </a:lnTo>
                  <a:close/>
                </a:path>
              </a:pathLst>
            </a:custGeom>
            <a:blipFill>
              <a:blip r:embed="rId5"/>
              <a:stretch>
                <a:fillRect l="-129463" t="-10641" r="-2606119" b="-7033"/>
              </a:stretch>
            </a:blipFill>
          </p:spPr>
        </p:sp>
        <p:sp>
          <p:nvSpPr>
            <p:cNvPr name="Freeform 13" id="13"/>
            <p:cNvSpPr/>
            <p:nvPr/>
          </p:nvSpPr>
          <p:spPr>
            <a:xfrm flipH="false" flipV="false" rot="5400000">
              <a:off x="6154364" y="-16617"/>
              <a:ext cx="330347" cy="363582"/>
            </a:xfrm>
            <a:custGeom>
              <a:avLst/>
              <a:gdLst/>
              <a:ahLst/>
              <a:cxnLst/>
              <a:rect r="r" b="b" t="t" l="l"/>
              <a:pathLst>
                <a:path h="363582" w="330347">
                  <a:moveTo>
                    <a:pt x="0" y="0"/>
                  </a:moveTo>
                  <a:lnTo>
                    <a:pt x="330347" y="0"/>
                  </a:lnTo>
                  <a:lnTo>
                    <a:pt x="330347" y="363582"/>
                  </a:lnTo>
                  <a:lnTo>
                    <a:pt x="0" y="363582"/>
                  </a:lnTo>
                  <a:lnTo>
                    <a:pt x="0" y="0"/>
                  </a:lnTo>
                  <a:close/>
                </a:path>
              </a:pathLst>
            </a:custGeom>
            <a:blipFill>
              <a:blip r:embed="rId6"/>
              <a:stretch>
                <a:fillRect l="-23787" t="0" r="-1827496" b="-1345221"/>
              </a:stretch>
            </a:blipFill>
          </p:spPr>
        </p:sp>
      </p:grpSp>
      <p:grpSp>
        <p:nvGrpSpPr>
          <p:cNvPr name="Group 14" id="14"/>
          <p:cNvGrpSpPr/>
          <p:nvPr/>
        </p:nvGrpSpPr>
        <p:grpSpPr>
          <a:xfrm rot="0">
            <a:off x="11437586" y="2611867"/>
            <a:ext cx="4309056" cy="3398301"/>
            <a:chOff x="0" y="0"/>
            <a:chExt cx="5745408" cy="4531068"/>
          </a:xfrm>
        </p:grpSpPr>
        <p:sp>
          <p:nvSpPr>
            <p:cNvPr name="Freeform 15" id="15"/>
            <p:cNvSpPr/>
            <p:nvPr/>
          </p:nvSpPr>
          <p:spPr>
            <a:xfrm flipH="false" flipV="false" rot="0">
              <a:off x="1736" y="220825"/>
              <a:ext cx="5743672" cy="4310243"/>
            </a:xfrm>
            <a:custGeom>
              <a:avLst/>
              <a:gdLst/>
              <a:ahLst/>
              <a:cxnLst/>
              <a:rect r="r" b="b" t="t" l="l"/>
              <a:pathLst>
                <a:path h="4310243" w="5743672">
                  <a:moveTo>
                    <a:pt x="0" y="0"/>
                  </a:moveTo>
                  <a:lnTo>
                    <a:pt x="5743672" y="0"/>
                  </a:lnTo>
                  <a:lnTo>
                    <a:pt x="5743672" y="4310243"/>
                  </a:lnTo>
                  <a:lnTo>
                    <a:pt x="0" y="4310243"/>
                  </a:lnTo>
                  <a:lnTo>
                    <a:pt x="0" y="0"/>
                  </a:lnTo>
                  <a:close/>
                </a:path>
              </a:pathLst>
            </a:custGeom>
            <a:blipFill>
              <a:blip r:embed="rId7"/>
              <a:stretch>
                <a:fillRect l="0" t="0" r="0" b="0"/>
              </a:stretch>
            </a:blipFill>
          </p:spPr>
        </p:sp>
        <p:sp>
          <p:nvSpPr>
            <p:cNvPr name="Freeform 16" id="16"/>
            <p:cNvSpPr/>
            <p:nvPr/>
          </p:nvSpPr>
          <p:spPr>
            <a:xfrm flipH="false" flipV="false" rot="0">
              <a:off x="0" y="0"/>
              <a:ext cx="5686085" cy="240868"/>
            </a:xfrm>
            <a:custGeom>
              <a:avLst/>
              <a:gdLst/>
              <a:ahLst/>
              <a:cxnLst/>
              <a:rect r="r" b="b" t="t" l="l"/>
              <a:pathLst>
                <a:path h="240868" w="5686085">
                  <a:moveTo>
                    <a:pt x="0" y="0"/>
                  </a:moveTo>
                  <a:lnTo>
                    <a:pt x="5686085" y="0"/>
                  </a:lnTo>
                  <a:lnTo>
                    <a:pt x="5686085" y="240868"/>
                  </a:lnTo>
                  <a:lnTo>
                    <a:pt x="0" y="240868"/>
                  </a:lnTo>
                  <a:lnTo>
                    <a:pt x="0" y="0"/>
                  </a:lnTo>
                  <a:close/>
                </a:path>
              </a:pathLst>
            </a:custGeom>
            <a:blipFill>
              <a:blip r:embed="rId8"/>
              <a:stretch>
                <a:fillRect l="-5624" t="0" r="-8431" b="-1904360"/>
              </a:stretch>
            </a:blipFill>
          </p:spPr>
        </p:sp>
      </p:grpSp>
      <p:grpSp>
        <p:nvGrpSpPr>
          <p:cNvPr name="Group 17" id="17"/>
          <p:cNvGrpSpPr/>
          <p:nvPr/>
        </p:nvGrpSpPr>
        <p:grpSpPr>
          <a:xfrm rot="0">
            <a:off x="11437586" y="6398227"/>
            <a:ext cx="4309056" cy="3304992"/>
            <a:chOff x="0" y="0"/>
            <a:chExt cx="5745408" cy="4406656"/>
          </a:xfrm>
        </p:grpSpPr>
        <p:sp>
          <p:nvSpPr>
            <p:cNvPr name="Freeform 18" id="18"/>
            <p:cNvSpPr/>
            <p:nvPr/>
          </p:nvSpPr>
          <p:spPr>
            <a:xfrm flipH="false" flipV="false" rot="0">
              <a:off x="61059" y="185449"/>
              <a:ext cx="5625026" cy="4221206"/>
            </a:xfrm>
            <a:custGeom>
              <a:avLst/>
              <a:gdLst/>
              <a:ahLst/>
              <a:cxnLst/>
              <a:rect r="r" b="b" t="t" l="l"/>
              <a:pathLst>
                <a:path h="4221206" w="5625026">
                  <a:moveTo>
                    <a:pt x="0" y="0"/>
                  </a:moveTo>
                  <a:lnTo>
                    <a:pt x="5625026" y="0"/>
                  </a:lnTo>
                  <a:lnTo>
                    <a:pt x="5625026" y="4221207"/>
                  </a:lnTo>
                  <a:lnTo>
                    <a:pt x="0" y="4221207"/>
                  </a:lnTo>
                  <a:lnTo>
                    <a:pt x="0" y="0"/>
                  </a:lnTo>
                  <a:close/>
                </a:path>
              </a:pathLst>
            </a:custGeom>
            <a:blipFill>
              <a:blip r:embed="rId9"/>
              <a:stretch>
                <a:fillRect l="0" t="0" r="0" b="0"/>
              </a:stretch>
            </a:blipFill>
          </p:spPr>
        </p:sp>
        <p:grpSp>
          <p:nvGrpSpPr>
            <p:cNvPr name="Group 19" id="19"/>
            <p:cNvGrpSpPr/>
            <p:nvPr/>
          </p:nvGrpSpPr>
          <p:grpSpPr>
            <a:xfrm rot="0">
              <a:off x="5187418" y="0"/>
              <a:ext cx="557990" cy="361036"/>
              <a:chOff x="0" y="0"/>
              <a:chExt cx="110220" cy="71316"/>
            </a:xfrm>
          </p:grpSpPr>
          <p:sp>
            <p:nvSpPr>
              <p:cNvPr name="Freeform 20" id="20"/>
              <p:cNvSpPr/>
              <p:nvPr/>
            </p:nvSpPr>
            <p:spPr>
              <a:xfrm flipH="false" flipV="false" rot="0">
                <a:off x="0" y="0"/>
                <a:ext cx="110220" cy="71316"/>
              </a:xfrm>
              <a:custGeom>
                <a:avLst/>
                <a:gdLst/>
                <a:ahLst/>
                <a:cxnLst/>
                <a:rect r="r" b="b" t="t" l="l"/>
                <a:pathLst>
                  <a:path h="71316" w="110220">
                    <a:moveTo>
                      <a:pt x="0" y="0"/>
                    </a:moveTo>
                    <a:lnTo>
                      <a:pt x="110220" y="0"/>
                    </a:lnTo>
                    <a:lnTo>
                      <a:pt x="110220" y="71316"/>
                    </a:lnTo>
                    <a:lnTo>
                      <a:pt x="0" y="71316"/>
                    </a:lnTo>
                    <a:close/>
                  </a:path>
                </a:pathLst>
              </a:custGeom>
              <a:solidFill>
                <a:srgbClr val="FFFFFF"/>
              </a:solidFill>
            </p:spPr>
          </p:sp>
          <p:sp>
            <p:nvSpPr>
              <p:cNvPr name="TextBox 21" id="21"/>
              <p:cNvSpPr txBox="true"/>
              <p:nvPr/>
            </p:nvSpPr>
            <p:spPr>
              <a:xfrm>
                <a:off x="0" y="-19050"/>
                <a:ext cx="110220" cy="90366"/>
              </a:xfrm>
              <a:prstGeom prst="rect">
                <a:avLst/>
              </a:prstGeom>
            </p:spPr>
            <p:txBody>
              <a:bodyPr anchor="ctr" rtlCol="false" tIns="50800" lIns="50800" bIns="50800" rIns="50800"/>
              <a:lstStyle/>
              <a:p>
                <a:pPr algn="ctr">
                  <a:lnSpc>
                    <a:spcPts val="1470"/>
                  </a:lnSpc>
                </a:pPr>
                <a:r>
                  <a:rPr lang="en-US" sz="1050">
                    <a:solidFill>
                      <a:srgbClr val="000000"/>
                    </a:solidFill>
                    <a:latin typeface="DM Sans Bold"/>
                  </a:rPr>
                  <a:t>4/5</a:t>
                </a:r>
              </a:p>
            </p:txBody>
          </p:sp>
        </p:grpSp>
        <p:sp>
          <p:nvSpPr>
            <p:cNvPr name="Freeform 22" id="22"/>
            <p:cNvSpPr/>
            <p:nvPr/>
          </p:nvSpPr>
          <p:spPr>
            <a:xfrm flipH="false" flipV="false" rot="5400000">
              <a:off x="2513462" y="-2466914"/>
              <a:ext cx="267940" cy="5294864"/>
            </a:xfrm>
            <a:custGeom>
              <a:avLst/>
              <a:gdLst/>
              <a:ahLst/>
              <a:cxnLst/>
              <a:rect r="r" b="b" t="t" l="l"/>
              <a:pathLst>
                <a:path h="5294864" w="267940">
                  <a:moveTo>
                    <a:pt x="0" y="0"/>
                  </a:moveTo>
                  <a:lnTo>
                    <a:pt x="267940" y="0"/>
                  </a:lnTo>
                  <a:lnTo>
                    <a:pt x="267940" y="5294864"/>
                  </a:lnTo>
                  <a:lnTo>
                    <a:pt x="0" y="5294864"/>
                  </a:lnTo>
                  <a:lnTo>
                    <a:pt x="0" y="0"/>
                  </a:lnTo>
                  <a:close/>
                </a:path>
              </a:pathLst>
            </a:custGeom>
            <a:blipFill>
              <a:blip r:embed="rId3"/>
              <a:stretch>
                <a:fillRect l="0" t="-6084" r="-2541583" b="-4724"/>
              </a:stretch>
            </a:blipFill>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903055" y="-5865825"/>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2335791" y="313928"/>
            <a:ext cx="13689755" cy="1553716"/>
            <a:chOff x="0" y="0"/>
            <a:chExt cx="3605532" cy="409209"/>
          </a:xfrm>
        </p:grpSpPr>
        <p:sp>
          <p:nvSpPr>
            <p:cNvPr name="Freeform 6" id="6"/>
            <p:cNvSpPr/>
            <p:nvPr/>
          </p:nvSpPr>
          <p:spPr>
            <a:xfrm flipH="false" flipV="false" rot="0">
              <a:off x="0" y="0"/>
              <a:ext cx="3605532" cy="409209"/>
            </a:xfrm>
            <a:custGeom>
              <a:avLst/>
              <a:gdLst/>
              <a:ahLst/>
              <a:cxnLst/>
              <a:rect r="r" b="b" t="t" l="l"/>
              <a:pathLst>
                <a:path h="409209" w="3605532">
                  <a:moveTo>
                    <a:pt x="6786" y="0"/>
                  </a:moveTo>
                  <a:lnTo>
                    <a:pt x="3598746" y="0"/>
                  </a:lnTo>
                  <a:cubicBezTo>
                    <a:pt x="3600546" y="0"/>
                    <a:pt x="3602272" y="715"/>
                    <a:pt x="3603545" y="1988"/>
                  </a:cubicBezTo>
                  <a:cubicBezTo>
                    <a:pt x="3604817" y="3260"/>
                    <a:pt x="3605532" y="4986"/>
                    <a:pt x="3605532" y="6786"/>
                  </a:cubicBezTo>
                  <a:lnTo>
                    <a:pt x="3605532" y="402423"/>
                  </a:lnTo>
                  <a:cubicBezTo>
                    <a:pt x="3605532" y="404223"/>
                    <a:pt x="3604817" y="405949"/>
                    <a:pt x="3603545" y="407222"/>
                  </a:cubicBezTo>
                  <a:cubicBezTo>
                    <a:pt x="3602272" y="408494"/>
                    <a:pt x="3600546" y="409209"/>
                    <a:pt x="3598746" y="409209"/>
                  </a:cubicBezTo>
                  <a:lnTo>
                    <a:pt x="6786" y="409209"/>
                  </a:lnTo>
                  <a:cubicBezTo>
                    <a:pt x="4986" y="409209"/>
                    <a:pt x="3260" y="408494"/>
                    <a:pt x="1988" y="407222"/>
                  </a:cubicBezTo>
                  <a:cubicBezTo>
                    <a:pt x="715" y="405949"/>
                    <a:pt x="0" y="404223"/>
                    <a:pt x="0" y="402423"/>
                  </a:cubicBezTo>
                  <a:lnTo>
                    <a:pt x="0" y="6786"/>
                  </a:lnTo>
                  <a:cubicBezTo>
                    <a:pt x="0" y="4986"/>
                    <a:pt x="715" y="3260"/>
                    <a:pt x="1988" y="1988"/>
                  </a:cubicBezTo>
                  <a:cubicBezTo>
                    <a:pt x="3260" y="715"/>
                    <a:pt x="4986" y="0"/>
                    <a:pt x="6786" y="0"/>
                  </a:cubicBezTo>
                  <a:close/>
                </a:path>
              </a:pathLst>
            </a:custGeom>
            <a:solidFill>
              <a:srgbClr val="FFFFFF"/>
            </a:solidFill>
            <a:ln cap="sq">
              <a:noFill/>
              <a:prstDash val="solid"/>
              <a:miter/>
            </a:ln>
          </p:spPr>
        </p:sp>
        <p:sp>
          <p:nvSpPr>
            <p:cNvPr name="TextBox 7" id="7"/>
            <p:cNvSpPr txBox="true"/>
            <p:nvPr/>
          </p:nvSpPr>
          <p:spPr>
            <a:xfrm>
              <a:off x="0" y="-57150"/>
              <a:ext cx="3605532"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COMPARISON WITH SHANNON’S CHANNEL CAPACITY BOUND</a:t>
              </a:r>
            </a:p>
          </p:txBody>
        </p:sp>
      </p:grpSp>
      <p:sp>
        <p:nvSpPr>
          <p:cNvPr name="TextBox 8" id="8"/>
          <p:cNvSpPr txBox="true"/>
          <p:nvPr/>
        </p:nvSpPr>
        <p:spPr>
          <a:xfrm rot="0">
            <a:off x="9180669" y="3740869"/>
            <a:ext cx="8552078" cy="5120002"/>
          </a:xfrm>
          <a:prstGeom prst="rect">
            <a:avLst/>
          </a:prstGeom>
        </p:spPr>
        <p:txBody>
          <a:bodyPr anchor="t" rtlCol="false" tIns="0" lIns="0" bIns="0" rIns="0">
            <a:spAutoFit/>
          </a:bodyPr>
          <a:lstStyle/>
          <a:p>
            <a:pPr algn="ctr">
              <a:lnSpc>
                <a:spcPts val="3395"/>
              </a:lnSpc>
            </a:pPr>
            <a:r>
              <a:rPr lang="en-US" sz="2425">
                <a:solidFill>
                  <a:srgbClr val="000000"/>
                </a:solidFill>
                <a:latin typeface="DM Sans"/>
              </a:rPr>
              <a:t>Bit error rate is given by the ratio of number of bits in error and total number of bits. According to the Shannon’s bound for Eb/No greater than or equal to 2 the BER is approximately 10⁻⁵. </a:t>
            </a:r>
          </a:p>
          <a:p>
            <a:pPr algn="ctr">
              <a:lnSpc>
                <a:spcPts val="3395"/>
              </a:lnSpc>
            </a:pPr>
          </a:p>
          <a:p>
            <a:pPr algn="ctr">
              <a:lnSpc>
                <a:spcPts val="3395"/>
              </a:lnSpc>
            </a:pPr>
          </a:p>
          <a:p>
            <a:pPr algn="ctr">
              <a:lnSpc>
                <a:spcPts val="3395"/>
              </a:lnSpc>
            </a:pPr>
            <a:r>
              <a:rPr lang="en-US" sz="2425">
                <a:solidFill>
                  <a:srgbClr val="000000"/>
                </a:solidFill>
                <a:latin typeface="DM Sans"/>
              </a:rPr>
              <a:t>According to our simulations, for soft decision decoding, we found that the BER will drop to such low values only after Eb/No is greater then 2.5, which is compliant with the Shannon’s channel capacity bound and is quite close to it.</a:t>
            </a:r>
          </a:p>
          <a:p>
            <a:pPr algn="ctr">
              <a:lnSpc>
                <a:spcPts val="3395"/>
              </a:lnSpc>
              <a:spcBef>
                <a:spcPct val="0"/>
              </a:spcBef>
            </a:pPr>
            <a:r>
              <a:rPr lang="en-US" sz="2425">
                <a:solidFill>
                  <a:srgbClr val="000000"/>
                </a:solidFill>
                <a:latin typeface="DM Sans"/>
              </a:rPr>
              <a:t>So, we can say that LDPC Codes have a BER quite close to that of Shannon’s bound.</a:t>
            </a:r>
          </a:p>
        </p:txBody>
      </p:sp>
      <p:sp>
        <p:nvSpPr>
          <p:cNvPr name="Freeform 9" id="9"/>
          <p:cNvSpPr/>
          <p:nvPr/>
        </p:nvSpPr>
        <p:spPr>
          <a:xfrm flipH="false" flipV="false" rot="0">
            <a:off x="705607" y="2820343"/>
            <a:ext cx="8151969" cy="6141903"/>
          </a:xfrm>
          <a:custGeom>
            <a:avLst/>
            <a:gdLst/>
            <a:ahLst/>
            <a:cxnLst/>
            <a:rect r="r" b="b" t="t" l="l"/>
            <a:pathLst>
              <a:path h="6141903" w="8151969">
                <a:moveTo>
                  <a:pt x="0" y="0"/>
                </a:moveTo>
                <a:lnTo>
                  <a:pt x="8151969" y="0"/>
                </a:lnTo>
                <a:lnTo>
                  <a:pt x="8151969" y="6141903"/>
                </a:lnTo>
                <a:lnTo>
                  <a:pt x="0" y="6141903"/>
                </a:lnTo>
                <a:lnTo>
                  <a:pt x="0" y="0"/>
                </a:lnTo>
                <a:close/>
              </a:path>
            </a:pathLst>
          </a:custGeom>
          <a:blipFill>
            <a:blip r:embed="rId2"/>
            <a:stretch>
              <a:fillRect l="-228" t="0" r="-228" b="0"/>
            </a:stretch>
          </a:blipFill>
        </p:spPr>
      </p:sp>
    </p:spTree>
  </p:cSld>
  <p:clrMapOvr>
    <a:masterClrMapping/>
  </p:clrMapOvr>
</p:sld>
</file>

<file path=ppt/slides/slide43.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3210146" y="-5256920"/>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028700" y="577660"/>
            <a:ext cx="7081782" cy="1553716"/>
            <a:chOff x="0" y="0"/>
            <a:chExt cx="1865161" cy="409209"/>
          </a:xfrm>
        </p:grpSpPr>
        <p:sp>
          <p:nvSpPr>
            <p:cNvPr name="Freeform 6" id="6"/>
            <p:cNvSpPr/>
            <p:nvPr/>
          </p:nvSpPr>
          <p:spPr>
            <a:xfrm flipH="false" flipV="false" rot="0">
              <a:off x="0" y="0"/>
              <a:ext cx="1865161" cy="409209"/>
            </a:xfrm>
            <a:custGeom>
              <a:avLst/>
              <a:gdLst/>
              <a:ahLst/>
              <a:cxnLst/>
              <a:rect r="r" b="b" t="t" l="l"/>
              <a:pathLst>
                <a:path h="409209" w="1865161">
                  <a:moveTo>
                    <a:pt x="13119" y="0"/>
                  </a:moveTo>
                  <a:lnTo>
                    <a:pt x="1852042" y="0"/>
                  </a:lnTo>
                  <a:cubicBezTo>
                    <a:pt x="1855521" y="0"/>
                    <a:pt x="1858858" y="1382"/>
                    <a:pt x="1861318" y="3842"/>
                  </a:cubicBezTo>
                  <a:cubicBezTo>
                    <a:pt x="1863778" y="6303"/>
                    <a:pt x="1865161" y="9639"/>
                    <a:pt x="1865161" y="13119"/>
                  </a:cubicBezTo>
                  <a:lnTo>
                    <a:pt x="1865161" y="396091"/>
                  </a:lnTo>
                  <a:cubicBezTo>
                    <a:pt x="1865161" y="399570"/>
                    <a:pt x="1863778" y="402907"/>
                    <a:pt x="1861318" y="405367"/>
                  </a:cubicBezTo>
                  <a:cubicBezTo>
                    <a:pt x="1858858" y="407827"/>
                    <a:pt x="1855521" y="409209"/>
                    <a:pt x="1852042" y="409209"/>
                  </a:cubicBezTo>
                  <a:lnTo>
                    <a:pt x="13119" y="409209"/>
                  </a:lnTo>
                  <a:cubicBezTo>
                    <a:pt x="9639" y="409209"/>
                    <a:pt x="6303" y="407827"/>
                    <a:pt x="3842" y="405367"/>
                  </a:cubicBezTo>
                  <a:cubicBezTo>
                    <a:pt x="1382" y="402907"/>
                    <a:pt x="0" y="399570"/>
                    <a:pt x="0" y="396091"/>
                  </a:cubicBezTo>
                  <a:lnTo>
                    <a:pt x="0" y="13119"/>
                  </a:lnTo>
                  <a:cubicBezTo>
                    <a:pt x="0" y="9639"/>
                    <a:pt x="1382" y="6303"/>
                    <a:pt x="3842" y="3842"/>
                  </a:cubicBezTo>
                  <a:cubicBezTo>
                    <a:pt x="6303" y="1382"/>
                    <a:pt x="9639" y="0"/>
                    <a:pt x="13119" y="0"/>
                  </a:cubicBezTo>
                  <a:close/>
                </a:path>
              </a:pathLst>
            </a:custGeom>
            <a:solidFill>
              <a:srgbClr val="FFFFFF"/>
            </a:solidFill>
            <a:ln cap="sq">
              <a:noFill/>
              <a:prstDash val="solid"/>
              <a:miter/>
            </a:ln>
          </p:spPr>
        </p:sp>
        <p:sp>
          <p:nvSpPr>
            <p:cNvPr name="TextBox 7" id="7"/>
            <p:cNvSpPr txBox="true"/>
            <p:nvPr/>
          </p:nvSpPr>
          <p:spPr>
            <a:xfrm>
              <a:off x="0" y="-57150"/>
              <a:ext cx="1865161" cy="466359"/>
            </a:xfrm>
            <a:prstGeom prst="rect">
              <a:avLst/>
            </a:prstGeom>
          </p:spPr>
          <p:txBody>
            <a:bodyPr anchor="ctr" rtlCol="false" tIns="215900" lIns="215900" bIns="215900" rIns="215900"/>
            <a:lstStyle/>
            <a:p>
              <a:pPr algn="ctr" marL="0" indent="0" lvl="0">
                <a:lnSpc>
                  <a:spcPts val="4479"/>
                </a:lnSpc>
                <a:spcBef>
                  <a:spcPct val="0"/>
                </a:spcBef>
              </a:pPr>
              <a:r>
                <a:rPr lang="en-US" sz="3199">
                  <a:solidFill>
                    <a:srgbClr val="2B1511"/>
                  </a:solidFill>
                  <a:latin typeface="Canva Sans Bold"/>
                </a:rPr>
                <a:t>CONCLUSION</a:t>
              </a:r>
            </a:p>
          </p:txBody>
        </p:sp>
      </p:grpSp>
      <p:sp>
        <p:nvSpPr>
          <p:cNvPr name="TextBox 8" id="8"/>
          <p:cNvSpPr txBox="true"/>
          <p:nvPr/>
        </p:nvSpPr>
        <p:spPr>
          <a:xfrm rot="0">
            <a:off x="4569591" y="3144572"/>
            <a:ext cx="11955350" cy="55594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DM Sans"/>
              </a:rPr>
              <a:t>From all the results obtained we can conclude that Soft decoding is much more efficient than Hard decoding as it uses the beliefs from other received bits as well.</a:t>
            </a:r>
          </a:p>
          <a:p>
            <a:pPr marL="755651" indent="-377825" lvl="1">
              <a:lnSpc>
                <a:spcPts val="4900"/>
              </a:lnSpc>
              <a:buFont typeface="Arial"/>
              <a:buChar char="•"/>
            </a:pPr>
            <a:r>
              <a:rPr lang="en-US" sz="3500">
                <a:solidFill>
                  <a:srgbClr val="000000"/>
                </a:solidFill>
                <a:latin typeface="DM Sans"/>
              </a:rPr>
              <a:t>As the number of iterations increase, the probability of successful decoding also increases.</a:t>
            </a:r>
          </a:p>
          <a:p>
            <a:pPr marL="755651" indent="-377825" lvl="1">
              <a:lnSpc>
                <a:spcPts val="4900"/>
              </a:lnSpc>
              <a:buFont typeface="Arial"/>
              <a:buChar char="•"/>
            </a:pPr>
            <a:r>
              <a:rPr lang="en-US" sz="3500">
                <a:solidFill>
                  <a:srgbClr val="000000"/>
                </a:solidFill>
                <a:latin typeface="DM Sans"/>
              </a:rPr>
              <a:t>The efficiency also increases with lower code rate as number of parity bits increases, facilitating faster decoding.</a:t>
            </a:r>
          </a:p>
        </p:txBody>
      </p:sp>
      <p:grpSp>
        <p:nvGrpSpPr>
          <p:cNvPr name="Group 9" id="9"/>
          <p:cNvGrpSpPr/>
          <p:nvPr/>
        </p:nvGrpSpPr>
        <p:grpSpPr>
          <a:xfrm rot="0">
            <a:off x="14824735" y="6777918"/>
            <a:ext cx="8477692" cy="84776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44.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3937864" y="788003"/>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REFERENCES</a:t>
              </a:r>
            </a:p>
          </p:txBody>
        </p:sp>
      </p:grpSp>
      <p:sp>
        <p:nvSpPr>
          <p:cNvPr name="TextBox 8" id="8"/>
          <p:cNvSpPr txBox="true"/>
          <p:nvPr/>
        </p:nvSpPr>
        <p:spPr>
          <a:xfrm rot="0">
            <a:off x="2875626" y="3531375"/>
            <a:ext cx="12536749" cy="2295515"/>
          </a:xfrm>
          <a:prstGeom prst="rect">
            <a:avLst/>
          </a:prstGeom>
        </p:spPr>
        <p:txBody>
          <a:bodyPr anchor="t" rtlCol="false" tIns="0" lIns="0" bIns="0" rIns="0">
            <a:spAutoFit/>
          </a:bodyPr>
          <a:lstStyle/>
          <a:p>
            <a:pPr marL="564515" indent="-282258" lvl="1">
              <a:lnSpc>
                <a:spcPts val="3660"/>
              </a:lnSpc>
              <a:buFont typeface="Arial"/>
              <a:buChar char="•"/>
            </a:pPr>
            <a:r>
              <a:rPr lang="en-US" sz="2614">
                <a:solidFill>
                  <a:srgbClr val="000000"/>
                </a:solidFill>
                <a:latin typeface="Canva Sans"/>
              </a:rPr>
              <a:t>Lecture Slides of Channel Coding by Professor Yash Vasavada.</a:t>
            </a:r>
          </a:p>
          <a:p>
            <a:pPr marL="564515" indent="-282258" lvl="1">
              <a:lnSpc>
                <a:spcPts val="3660"/>
              </a:lnSpc>
              <a:buFont typeface="Arial"/>
              <a:buChar char="•"/>
            </a:pPr>
            <a:r>
              <a:rPr lang="en-US" sz="2614">
                <a:solidFill>
                  <a:srgbClr val="000000"/>
                </a:solidFill>
                <a:latin typeface="Canva Sans"/>
              </a:rPr>
              <a:t>Video Lectures of NPTEL-NOM IITM by Prof. Andrew Thangaraj on LDPC codes. </a:t>
            </a:r>
          </a:p>
          <a:p>
            <a:pPr marL="564515" indent="-282258" lvl="1">
              <a:lnSpc>
                <a:spcPts val="3660"/>
              </a:lnSpc>
              <a:buFont typeface="Arial"/>
              <a:buChar char="•"/>
            </a:pPr>
            <a:r>
              <a:rPr lang="en-US" sz="2614">
                <a:solidFill>
                  <a:srgbClr val="000000"/>
                </a:solidFill>
                <a:latin typeface="Canva Sans"/>
              </a:rPr>
              <a:t>Implementation of Low-Density Parity-Check codes for 5G NR shared channels by LIFANG WANG</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700186" y="-5333294"/>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3937864" y="585134"/>
            <a:ext cx="10412272" cy="1714336"/>
            <a:chOff x="0" y="0"/>
            <a:chExt cx="2742327" cy="451512"/>
          </a:xfrm>
        </p:grpSpPr>
        <p:sp>
          <p:nvSpPr>
            <p:cNvPr name="Freeform 6" id="6"/>
            <p:cNvSpPr/>
            <p:nvPr/>
          </p:nvSpPr>
          <p:spPr>
            <a:xfrm flipH="false" flipV="false" rot="0">
              <a:off x="0" y="0"/>
              <a:ext cx="2742327" cy="451512"/>
            </a:xfrm>
            <a:custGeom>
              <a:avLst/>
              <a:gdLst/>
              <a:ahLst/>
              <a:cxnLst/>
              <a:rect r="r" b="b" t="t" l="l"/>
              <a:pathLst>
                <a:path h="451512" w="2742327">
                  <a:moveTo>
                    <a:pt x="8922" y="0"/>
                  </a:moveTo>
                  <a:lnTo>
                    <a:pt x="2733404" y="0"/>
                  </a:lnTo>
                  <a:cubicBezTo>
                    <a:pt x="2735771" y="0"/>
                    <a:pt x="2738040" y="940"/>
                    <a:pt x="2739713" y="2613"/>
                  </a:cubicBezTo>
                  <a:cubicBezTo>
                    <a:pt x="2741387" y="4287"/>
                    <a:pt x="2742327" y="6556"/>
                    <a:pt x="2742327" y="8922"/>
                  </a:cubicBezTo>
                  <a:lnTo>
                    <a:pt x="2742327" y="442590"/>
                  </a:lnTo>
                  <a:cubicBezTo>
                    <a:pt x="2742327" y="444956"/>
                    <a:pt x="2741387" y="447226"/>
                    <a:pt x="2739713" y="448899"/>
                  </a:cubicBezTo>
                  <a:cubicBezTo>
                    <a:pt x="2738040" y="450572"/>
                    <a:pt x="2735771" y="451512"/>
                    <a:pt x="2733404" y="451512"/>
                  </a:cubicBezTo>
                  <a:lnTo>
                    <a:pt x="8922" y="451512"/>
                  </a:lnTo>
                  <a:cubicBezTo>
                    <a:pt x="6556" y="451512"/>
                    <a:pt x="4287" y="450572"/>
                    <a:pt x="2613" y="448899"/>
                  </a:cubicBezTo>
                  <a:cubicBezTo>
                    <a:pt x="940" y="447226"/>
                    <a:pt x="0" y="444956"/>
                    <a:pt x="0" y="442590"/>
                  </a:cubicBezTo>
                  <a:lnTo>
                    <a:pt x="0" y="8922"/>
                  </a:lnTo>
                  <a:cubicBezTo>
                    <a:pt x="0" y="6556"/>
                    <a:pt x="940" y="4287"/>
                    <a:pt x="2613" y="2613"/>
                  </a:cubicBezTo>
                  <a:cubicBezTo>
                    <a:pt x="4287" y="940"/>
                    <a:pt x="6556" y="0"/>
                    <a:pt x="8922" y="0"/>
                  </a:cubicBezTo>
                  <a:close/>
                </a:path>
              </a:pathLst>
            </a:custGeom>
            <a:solidFill>
              <a:srgbClr val="FFFFFF"/>
            </a:solidFill>
            <a:ln cap="sq">
              <a:noFill/>
              <a:prstDash val="solid"/>
              <a:miter/>
            </a:ln>
          </p:spPr>
        </p:sp>
        <p:sp>
          <p:nvSpPr>
            <p:cNvPr name="TextBox 7" id="7"/>
            <p:cNvSpPr txBox="true"/>
            <p:nvPr/>
          </p:nvSpPr>
          <p:spPr>
            <a:xfrm>
              <a:off x="0" y="-66675"/>
              <a:ext cx="2742327"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TEAM MEMBERS</a:t>
              </a:r>
            </a:p>
          </p:txBody>
        </p:sp>
      </p:grpSp>
      <p:graphicFrame>
        <p:nvGraphicFramePr>
          <p:cNvPr name="Table 8" id="8"/>
          <p:cNvGraphicFramePr>
            <a:graphicFrameLocks noGrp="true"/>
          </p:cNvGraphicFramePr>
          <p:nvPr/>
        </p:nvGraphicFramePr>
        <p:xfrm>
          <a:off x="4513030" y="2502339"/>
          <a:ext cx="9261939" cy="7458075"/>
        </p:xfrm>
        <a:graphic>
          <a:graphicData uri="http://schemas.openxmlformats.org/drawingml/2006/table">
            <a:tbl>
              <a:tblPr/>
              <a:tblGrid>
                <a:gridCol w="1877170"/>
                <a:gridCol w="4297456"/>
                <a:gridCol w="3087313"/>
              </a:tblGrid>
              <a:tr h="592062">
                <a:tc>
                  <a:txBody>
                    <a:bodyPr anchor="t" rtlCol="false"/>
                    <a:lstStyle/>
                    <a:p>
                      <a:pPr algn="ctr">
                        <a:lnSpc>
                          <a:spcPts val="2520"/>
                        </a:lnSpc>
                        <a:defRPr/>
                      </a:pPr>
                      <a:r>
                        <a:rPr lang="en-US" sz="1800">
                          <a:solidFill>
                            <a:srgbClr val="000000"/>
                          </a:solidFill>
                          <a:latin typeface="DM Sans"/>
                        </a:rPr>
                        <a:t>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DM Sans"/>
                        </a:rPr>
                        <a:t>202201006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DM Sans"/>
                        </a:rPr>
                        <a:t>PATEL KAVAN VIJAYBHAI</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DM Sans"/>
                        </a:rPr>
                        <a:t>202201015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DM Sans"/>
                        </a:rPr>
                        <a:t>MEGHAVI GOHIL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192">
                <a:tc>
                  <a:txBody>
                    <a:bodyPr anchor="t" rtlCol="false"/>
                    <a:lstStyle/>
                    <a:p>
                      <a:pPr algn="ctr">
                        <a:lnSpc>
                          <a:spcPts val="2520"/>
                        </a:lnSpc>
                        <a:defRPr/>
                      </a:pPr>
                      <a:r>
                        <a:rPr lang="en-US" sz="1800">
                          <a:solidFill>
                            <a:srgbClr val="000000"/>
                          </a:solidFill>
                          <a:latin typeface="DM Sans"/>
                        </a:rPr>
                        <a:t>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202201020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SHRUTI RANJIT CHOUDHARY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202201024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HITARTH BHATT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192">
                <a:tc>
                  <a:txBody>
                    <a:bodyPr anchor="t" rtlCol="false"/>
                    <a:lstStyle/>
                    <a:p>
                      <a:pPr algn="ctr">
                        <a:lnSpc>
                          <a:spcPts val="2520"/>
                        </a:lnSpc>
                        <a:defRPr/>
                      </a:pPr>
                      <a:r>
                        <a:rPr lang="en-US" sz="1800">
                          <a:solidFill>
                            <a:srgbClr val="000000"/>
                          </a:solidFill>
                          <a:latin typeface="DM Sans"/>
                        </a:rPr>
                        <a:t>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202201025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PATEL VIVEK SANJAYKUMAR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202201026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TANAY JAIN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192">
                <a:tc>
                  <a:txBody>
                    <a:bodyPr anchor="t" rtlCol="false"/>
                    <a:lstStyle/>
                    <a:p>
                      <a:pPr algn="ctr">
                        <a:lnSpc>
                          <a:spcPts val="2520"/>
                        </a:lnSpc>
                        <a:defRPr/>
                      </a:pPr>
                      <a:r>
                        <a:rPr lang="en-US" sz="1800">
                          <a:solidFill>
                            <a:srgbClr val="000000"/>
                          </a:solidFill>
                          <a:latin typeface="DM Sans"/>
                        </a:rPr>
                        <a:t>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202201029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BHAVYA MUKESHBHAI KANTELIA</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202201034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HARSHIT KUMAR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202201038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MAHAMMED JAMI</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10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202201048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JOSHI SNEH VIPULKUMAR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2062">
                <a:tc>
                  <a:txBody>
                    <a:bodyPr anchor="t" rtlCol="false"/>
                    <a:lstStyle/>
                    <a:p>
                      <a:pPr algn="ctr">
                        <a:lnSpc>
                          <a:spcPts val="2520"/>
                        </a:lnSpc>
                        <a:defRPr/>
                      </a:pPr>
                      <a:r>
                        <a:rPr lang="en-US" sz="1800">
                          <a:solidFill>
                            <a:srgbClr val="000000"/>
                          </a:solidFill>
                          <a:latin typeface="DM Sans"/>
                        </a:rPr>
                        <a:t>11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202201041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DM Sans"/>
                        </a:rPr>
                        <a:t>DHRITI M GOENKA</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46.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349013" y="3218523"/>
            <a:ext cx="9589975" cy="4098046"/>
            <a:chOff x="0" y="0"/>
            <a:chExt cx="2525755" cy="1079321"/>
          </a:xfrm>
        </p:grpSpPr>
        <p:sp>
          <p:nvSpPr>
            <p:cNvPr name="Freeform 3" id="3"/>
            <p:cNvSpPr/>
            <p:nvPr/>
          </p:nvSpPr>
          <p:spPr>
            <a:xfrm flipH="false" flipV="false" rot="0">
              <a:off x="0" y="0"/>
              <a:ext cx="2525755" cy="1079321"/>
            </a:xfrm>
            <a:custGeom>
              <a:avLst/>
              <a:gdLst/>
              <a:ahLst/>
              <a:cxnLst/>
              <a:rect r="r" b="b" t="t" l="l"/>
              <a:pathLst>
                <a:path h="1079321" w="2525755">
                  <a:moveTo>
                    <a:pt x="9688" y="0"/>
                  </a:moveTo>
                  <a:lnTo>
                    <a:pt x="2516067" y="0"/>
                  </a:lnTo>
                  <a:cubicBezTo>
                    <a:pt x="2518637" y="0"/>
                    <a:pt x="2521101" y="1021"/>
                    <a:pt x="2522917" y="2837"/>
                  </a:cubicBezTo>
                  <a:cubicBezTo>
                    <a:pt x="2524734" y="4654"/>
                    <a:pt x="2525755" y="7118"/>
                    <a:pt x="2525755" y="9688"/>
                  </a:cubicBezTo>
                  <a:lnTo>
                    <a:pt x="2525755" y="1069633"/>
                  </a:lnTo>
                  <a:cubicBezTo>
                    <a:pt x="2525755" y="1074984"/>
                    <a:pt x="2521417" y="1079321"/>
                    <a:pt x="2516067" y="1079321"/>
                  </a:cubicBezTo>
                  <a:lnTo>
                    <a:pt x="9688" y="1079321"/>
                  </a:lnTo>
                  <a:cubicBezTo>
                    <a:pt x="4337" y="1079321"/>
                    <a:pt x="0" y="1074984"/>
                    <a:pt x="0" y="1069633"/>
                  </a:cubicBezTo>
                  <a:lnTo>
                    <a:pt x="0" y="9688"/>
                  </a:lnTo>
                  <a:cubicBezTo>
                    <a:pt x="0" y="4337"/>
                    <a:pt x="4337" y="0"/>
                    <a:pt x="9688" y="0"/>
                  </a:cubicBezTo>
                  <a:close/>
                </a:path>
              </a:pathLst>
            </a:custGeom>
            <a:solidFill>
              <a:srgbClr val="FFED8C"/>
            </a:solidFill>
            <a:ln cap="sq">
              <a:noFill/>
              <a:prstDash val="solid"/>
              <a:miter/>
            </a:ln>
          </p:spPr>
        </p:sp>
        <p:sp>
          <p:nvSpPr>
            <p:cNvPr name="TextBox 4" id="4"/>
            <p:cNvSpPr txBox="true"/>
            <p:nvPr/>
          </p:nvSpPr>
          <p:spPr>
            <a:xfrm>
              <a:off x="0" y="-66675"/>
              <a:ext cx="2525755" cy="1145996"/>
            </a:xfrm>
            <a:prstGeom prst="rect">
              <a:avLst/>
            </a:prstGeom>
          </p:spPr>
          <p:txBody>
            <a:bodyPr anchor="ctr" rtlCol="false" tIns="215900" lIns="215900" bIns="215900" rIns="215900"/>
            <a:lstStyle/>
            <a:p>
              <a:pPr algn="ctr" marL="0" indent="0" lvl="0">
                <a:lnSpc>
                  <a:spcPts val="5179"/>
                </a:lnSpc>
                <a:spcBef>
                  <a:spcPct val="0"/>
                </a:spcBef>
              </a:pPr>
            </a:p>
          </p:txBody>
        </p:sp>
      </p:grpSp>
      <p:sp>
        <p:nvSpPr>
          <p:cNvPr name="TextBox 5" id="5"/>
          <p:cNvSpPr txBox="true"/>
          <p:nvPr/>
        </p:nvSpPr>
        <p:spPr>
          <a:xfrm rot="0">
            <a:off x="4837898" y="4335673"/>
            <a:ext cx="8612204" cy="1444203"/>
          </a:xfrm>
          <a:prstGeom prst="rect">
            <a:avLst/>
          </a:prstGeom>
        </p:spPr>
        <p:txBody>
          <a:bodyPr anchor="t" rtlCol="false" tIns="0" lIns="0" bIns="0" rIns="0">
            <a:spAutoFit/>
          </a:bodyPr>
          <a:lstStyle/>
          <a:p>
            <a:pPr algn="ctr">
              <a:lnSpc>
                <a:spcPts val="11748"/>
              </a:lnSpc>
              <a:spcBef>
                <a:spcPct val="0"/>
              </a:spcBef>
            </a:pPr>
            <a:r>
              <a:rPr lang="en-US" sz="8391">
                <a:solidFill>
                  <a:srgbClr val="000000"/>
                </a:solidFill>
                <a:latin typeface="Alice"/>
              </a:rPr>
              <a:t>THANK YOU</a:t>
            </a:r>
          </a:p>
        </p:txBody>
      </p:sp>
      <p:grpSp>
        <p:nvGrpSpPr>
          <p:cNvPr name="Group 6" id="6"/>
          <p:cNvGrpSpPr/>
          <p:nvPr/>
        </p:nvGrpSpPr>
        <p:grpSpPr>
          <a:xfrm rot="0">
            <a:off x="-1700186" y="-5333294"/>
            <a:ext cx="8477692" cy="8477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5312705" y="-6010652"/>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5845171" y="171532"/>
            <a:ext cx="6597658" cy="1714336"/>
            <a:chOff x="0" y="0"/>
            <a:chExt cx="1737655" cy="451512"/>
          </a:xfrm>
        </p:grpSpPr>
        <p:sp>
          <p:nvSpPr>
            <p:cNvPr name="Freeform 6" id="6"/>
            <p:cNvSpPr/>
            <p:nvPr/>
          </p:nvSpPr>
          <p:spPr>
            <a:xfrm flipH="false" flipV="false" rot="0">
              <a:off x="0" y="0"/>
              <a:ext cx="1737655" cy="451512"/>
            </a:xfrm>
            <a:custGeom>
              <a:avLst/>
              <a:gdLst/>
              <a:ahLst/>
              <a:cxnLst/>
              <a:rect r="r" b="b" t="t" l="l"/>
              <a:pathLst>
                <a:path h="451512" w="1737655">
                  <a:moveTo>
                    <a:pt x="14081" y="0"/>
                  </a:moveTo>
                  <a:lnTo>
                    <a:pt x="1723574" y="0"/>
                  </a:lnTo>
                  <a:cubicBezTo>
                    <a:pt x="1731350" y="0"/>
                    <a:pt x="1737655" y="6304"/>
                    <a:pt x="1737655" y="14081"/>
                  </a:cubicBezTo>
                  <a:lnTo>
                    <a:pt x="1737655" y="437431"/>
                  </a:lnTo>
                  <a:cubicBezTo>
                    <a:pt x="1737655" y="445208"/>
                    <a:pt x="1731350" y="451512"/>
                    <a:pt x="1723574" y="451512"/>
                  </a:cubicBezTo>
                  <a:lnTo>
                    <a:pt x="14081" y="451512"/>
                  </a:lnTo>
                  <a:cubicBezTo>
                    <a:pt x="6304" y="451512"/>
                    <a:pt x="0" y="445208"/>
                    <a:pt x="0" y="437431"/>
                  </a:cubicBezTo>
                  <a:lnTo>
                    <a:pt x="0" y="14081"/>
                  </a:lnTo>
                  <a:cubicBezTo>
                    <a:pt x="0" y="6304"/>
                    <a:pt x="6304" y="0"/>
                    <a:pt x="14081" y="0"/>
                  </a:cubicBezTo>
                  <a:close/>
                </a:path>
              </a:pathLst>
            </a:custGeom>
            <a:solidFill>
              <a:srgbClr val="E4A9A9"/>
            </a:solidFill>
            <a:ln cap="sq">
              <a:noFill/>
              <a:prstDash val="solid"/>
              <a:miter/>
            </a:ln>
          </p:spPr>
        </p:sp>
        <p:sp>
          <p:nvSpPr>
            <p:cNvPr name="TextBox 7" id="7"/>
            <p:cNvSpPr txBox="true"/>
            <p:nvPr/>
          </p:nvSpPr>
          <p:spPr>
            <a:xfrm>
              <a:off x="0" y="-66675"/>
              <a:ext cx="1737655"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PROGRAM FLOW</a:t>
              </a:r>
            </a:p>
          </p:txBody>
        </p:sp>
      </p:grpSp>
      <p:grpSp>
        <p:nvGrpSpPr>
          <p:cNvPr name="Group 8" id="8"/>
          <p:cNvGrpSpPr/>
          <p:nvPr/>
        </p:nvGrpSpPr>
        <p:grpSpPr>
          <a:xfrm rot="0">
            <a:off x="825075" y="3987404"/>
            <a:ext cx="3156009" cy="939006"/>
            <a:chOff x="0" y="0"/>
            <a:chExt cx="4208011" cy="1252008"/>
          </a:xfrm>
        </p:grpSpPr>
        <p:sp>
          <p:nvSpPr>
            <p:cNvPr name="Freeform 9" id="9"/>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Base Matrix</a:t>
              </a:r>
            </a:p>
          </p:txBody>
        </p:sp>
      </p:grpSp>
      <p:grpSp>
        <p:nvGrpSpPr>
          <p:cNvPr name="Group 11" id="11"/>
          <p:cNvGrpSpPr/>
          <p:nvPr/>
        </p:nvGrpSpPr>
        <p:grpSpPr>
          <a:xfrm rot="0">
            <a:off x="5845171" y="3734991"/>
            <a:ext cx="3156009" cy="1443831"/>
            <a:chOff x="0" y="0"/>
            <a:chExt cx="4208011" cy="1925108"/>
          </a:xfrm>
        </p:grpSpPr>
        <p:sp>
          <p:nvSpPr>
            <p:cNvPr name="Freeform 12" id="12"/>
            <p:cNvSpPr/>
            <p:nvPr/>
          </p:nvSpPr>
          <p:spPr>
            <a:xfrm flipH="false" flipV="false" rot="0">
              <a:off x="0" y="0"/>
              <a:ext cx="4208011" cy="1925108"/>
            </a:xfrm>
            <a:custGeom>
              <a:avLst/>
              <a:gdLst/>
              <a:ahLst/>
              <a:cxnLst/>
              <a:rect r="r" b="b" t="t" l="l"/>
              <a:pathLst>
                <a:path h="1925108" w="4208011">
                  <a:moveTo>
                    <a:pt x="0" y="0"/>
                  </a:moveTo>
                  <a:lnTo>
                    <a:pt x="4208011" y="0"/>
                  </a:lnTo>
                  <a:lnTo>
                    <a:pt x="4208011" y="1925108"/>
                  </a:lnTo>
                  <a:lnTo>
                    <a:pt x="0" y="1925108"/>
                  </a:lnTo>
                  <a:lnTo>
                    <a:pt x="0" y="0"/>
                  </a:lnTo>
                  <a:close/>
                </a:path>
              </a:pathLst>
            </a:custGeom>
            <a:blipFill>
              <a:blip r:embed="rId2">
                <a:extLst>
                  <a:ext uri="{96DAC541-7B7A-43D3-8B79-37D633B846F1}">
                    <asvg:svgBlip xmlns:asvg="http://schemas.microsoft.com/office/drawing/2016/SVG/main" r:embed="rId3"/>
                  </a:ext>
                </a:extLst>
              </a:blip>
              <a:stretch>
                <a:fillRect l="-26880" t="0" r="-26880" b="0"/>
              </a:stretch>
            </a:blipFill>
          </p:spPr>
        </p:sp>
        <p:sp>
          <p:nvSpPr>
            <p:cNvPr name="TextBox 13" id="13"/>
            <p:cNvSpPr txBox="true"/>
            <p:nvPr/>
          </p:nvSpPr>
          <p:spPr>
            <a:xfrm rot="0">
              <a:off x="0" y="290089"/>
              <a:ext cx="4208011" cy="12973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Parity Check Matrix</a:t>
              </a:r>
            </a:p>
          </p:txBody>
        </p:sp>
      </p:grpSp>
      <p:grpSp>
        <p:nvGrpSpPr>
          <p:cNvPr name="Group 14" id="14"/>
          <p:cNvGrpSpPr/>
          <p:nvPr/>
        </p:nvGrpSpPr>
        <p:grpSpPr>
          <a:xfrm rot="0">
            <a:off x="3164988" y="5633919"/>
            <a:ext cx="3819186" cy="1136321"/>
            <a:chOff x="0" y="0"/>
            <a:chExt cx="5092248" cy="1515094"/>
          </a:xfrm>
        </p:grpSpPr>
        <p:sp>
          <p:nvSpPr>
            <p:cNvPr name="Freeform 15" id="15"/>
            <p:cNvSpPr/>
            <p:nvPr/>
          </p:nvSpPr>
          <p:spPr>
            <a:xfrm flipH="false" flipV="false" rot="0">
              <a:off x="0" y="0"/>
              <a:ext cx="5092248" cy="1515094"/>
            </a:xfrm>
            <a:custGeom>
              <a:avLst/>
              <a:gdLst/>
              <a:ahLst/>
              <a:cxnLst/>
              <a:rect r="r" b="b" t="t" l="l"/>
              <a:pathLst>
                <a:path h="1515094" w="5092248">
                  <a:moveTo>
                    <a:pt x="0" y="0"/>
                  </a:moveTo>
                  <a:lnTo>
                    <a:pt x="5092248" y="0"/>
                  </a:lnTo>
                  <a:lnTo>
                    <a:pt x="5092248" y="1515094"/>
                  </a:lnTo>
                  <a:lnTo>
                    <a:pt x="0" y="1515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0" y="342003"/>
              <a:ext cx="5092248" cy="764413"/>
            </a:xfrm>
            <a:prstGeom prst="rect">
              <a:avLst/>
            </a:prstGeom>
          </p:spPr>
          <p:txBody>
            <a:bodyPr anchor="t" rtlCol="false" tIns="0" lIns="0" bIns="0" rIns="0">
              <a:spAutoFit/>
            </a:bodyPr>
            <a:lstStyle/>
            <a:p>
              <a:pPr algn="ctr">
                <a:lnSpc>
                  <a:spcPts val="4828"/>
                </a:lnSpc>
                <a:spcBef>
                  <a:spcPct val="0"/>
                </a:spcBef>
              </a:pPr>
              <a:r>
                <a:rPr lang="en-US" sz="3448">
                  <a:solidFill>
                    <a:srgbClr val="000000"/>
                  </a:solidFill>
                  <a:latin typeface="DM Sans"/>
                </a:rPr>
                <a:t>AWGN</a:t>
              </a:r>
            </a:p>
          </p:txBody>
        </p:sp>
      </p:grpSp>
      <p:grpSp>
        <p:nvGrpSpPr>
          <p:cNvPr name="Group 17" id="17"/>
          <p:cNvGrpSpPr/>
          <p:nvPr/>
        </p:nvGrpSpPr>
        <p:grpSpPr>
          <a:xfrm rot="0">
            <a:off x="822262" y="9026524"/>
            <a:ext cx="3156009" cy="939006"/>
            <a:chOff x="0" y="0"/>
            <a:chExt cx="4208011" cy="1252008"/>
          </a:xfrm>
        </p:grpSpPr>
        <p:sp>
          <p:nvSpPr>
            <p:cNvPr name="Freeform 18" id="18"/>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Soft Decoding</a:t>
              </a:r>
            </a:p>
          </p:txBody>
        </p:sp>
      </p:grpSp>
      <p:grpSp>
        <p:nvGrpSpPr>
          <p:cNvPr name="Group 20" id="20"/>
          <p:cNvGrpSpPr/>
          <p:nvPr/>
        </p:nvGrpSpPr>
        <p:grpSpPr>
          <a:xfrm rot="0">
            <a:off x="11358830" y="2303987"/>
            <a:ext cx="2540665" cy="1162319"/>
            <a:chOff x="0" y="0"/>
            <a:chExt cx="3387553" cy="1549759"/>
          </a:xfrm>
        </p:grpSpPr>
        <p:sp>
          <p:nvSpPr>
            <p:cNvPr name="Freeform 21" id="21"/>
            <p:cNvSpPr/>
            <p:nvPr/>
          </p:nvSpPr>
          <p:spPr>
            <a:xfrm flipH="false" flipV="false" rot="0">
              <a:off x="0" y="0"/>
              <a:ext cx="3387553" cy="1549759"/>
            </a:xfrm>
            <a:custGeom>
              <a:avLst/>
              <a:gdLst/>
              <a:ahLst/>
              <a:cxnLst/>
              <a:rect r="r" b="b" t="t" l="l"/>
              <a:pathLst>
                <a:path h="1549759" w="3387553">
                  <a:moveTo>
                    <a:pt x="0" y="0"/>
                  </a:moveTo>
                  <a:lnTo>
                    <a:pt x="3387553" y="0"/>
                  </a:lnTo>
                  <a:lnTo>
                    <a:pt x="3387553" y="1549759"/>
                  </a:lnTo>
                  <a:lnTo>
                    <a:pt x="0" y="1549759"/>
                  </a:lnTo>
                  <a:lnTo>
                    <a:pt x="0" y="0"/>
                  </a:lnTo>
                  <a:close/>
                </a:path>
              </a:pathLst>
            </a:custGeom>
            <a:blipFill>
              <a:blip r:embed="rId2">
                <a:extLst>
                  <a:ext uri="{96DAC541-7B7A-43D3-8B79-37D633B846F1}">
                    <asvg:svgBlip xmlns:asvg="http://schemas.microsoft.com/office/drawing/2016/SVG/main" r:embed="rId3"/>
                  </a:ext>
                </a:extLst>
              </a:blip>
              <a:stretch>
                <a:fillRect l="-26880" t="0" r="-26880" b="0"/>
              </a:stretch>
            </a:blipFill>
          </p:spPr>
        </p:sp>
        <p:sp>
          <p:nvSpPr>
            <p:cNvPr name="TextBox 22" id="22"/>
            <p:cNvSpPr txBox="true"/>
            <p:nvPr/>
          </p:nvSpPr>
          <p:spPr>
            <a:xfrm rot="0">
              <a:off x="0" y="224243"/>
              <a:ext cx="3387553" cy="1053648"/>
            </a:xfrm>
            <a:prstGeom prst="rect">
              <a:avLst/>
            </a:prstGeom>
          </p:spPr>
          <p:txBody>
            <a:bodyPr anchor="t" rtlCol="false" tIns="0" lIns="0" bIns="0" rIns="0">
              <a:spAutoFit/>
            </a:bodyPr>
            <a:lstStyle/>
            <a:p>
              <a:pPr algn="ctr">
                <a:lnSpc>
                  <a:spcPts val="3212"/>
                </a:lnSpc>
                <a:spcBef>
                  <a:spcPct val="0"/>
                </a:spcBef>
              </a:pPr>
              <a:r>
                <a:rPr lang="en-US" sz="2294">
                  <a:solidFill>
                    <a:srgbClr val="000000"/>
                  </a:solidFill>
                  <a:latin typeface="DM Sans"/>
                </a:rPr>
                <a:t>Random Message Generated</a:t>
              </a:r>
            </a:p>
          </p:txBody>
        </p:sp>
      </p:grpSp>
      <p:grpSp>
        <p:nvGrpSpPr>
          <p:cNvPr name="Group 23" id="23"/>
          <p:cNvGrpSpPr/>
          <p:nvPr/>
        </p:nvGrpSpPr>
        <p:grpSpPr>
          <a:xfrm rot="0">
            <a:off x="14030380" y="5633919"/>
            <a:ext cx="3819186" cy="1136321"/>
            <a:chOff x="0" y="0"/>
            <a:chExt cx="5092248" cy="1515094"/>
          </a:xfrm>
        </p:grpSpPr>
        <p:sp>
          <p:nvSpPr>
            <p:cNvPr name="Freeform 24" id="24"/>
            <p:cNvSpPr/>
            <p:nvPr/>
          </p:nvSpPr>
          <p:spPr>
            <a:xfrm flipH="false" flipV="false" rot="0">
              <a:off x="0" y="0"/>
              <a:ext cx="5092248" cy="1515094"/>
            </a:xfrm>
            <a:custGeom>
              <a:avLst/>
              <a:gdLst/>
              <a:ahLst/>
              <a:cxnLst/>
              <a:rect r="r" b="b" t="t" l="l"/>
              <a:pathLst>
                <a:path h="1515094" w="5092248">
                  <a:moveTo>
                    <a:pt x="0" y="0"/>
                  </a:moveTo>
                  <a:lnTo>
                    <a:pt x="5092248" y="0"/>
                  </a:lnTo>
                  <a:lnTo>
                    <a:pt x="5092248" y="1515094"/>
                  </a:lnTo>
                  <a:lnTo>
                    <a:pt x="0" y="1515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0" y="342003"/>
              <a:ext cx="5092248" cy="764413"/>
            </a:xfrm>
            <a:prstGeom prst="rect">
              <a:avLst/>
            </a:prstGeom>
          </p:spPr>
          <p:txBody>
            <a:bodyPr anchor="t" rtlCol="false" tIns="0" lIns="0" bIns="0" rIns="0">
              <a:spAutoFit/>
            </a:bodyPr>
            <a:lstStyle/>
            <a:p>
              <a:pPr algn="ctr">
                <a:lnSpc>
                  <a:spcPts val="4828"/>
                </a:lnSpc>
                <a:spcBef>
                  <a:spcPct val="0"/>
                </a:spcBef>
              </a:pPr>
              <a:r>
                <a:rPr lang="en-US" sz="3448">
                  <a:solidFill>
                    <a:srgbClr val="000000"/>
                  </a:solidFill>
                  <a:latin typeface="DM Sans"/>
                </a:rPr>
                <a:t>Encoded Message</a:t>
              </a:r>
            </a:p>
          </p:txBody>
        </p:sp>
      </p:grpSp>
      <p:grpSp>
        <p:nvGrpSpPr>
          <p:cNvPr name="Group 26" id="26"/>
          <p:cNvGrpSpPr/>
          <p:nvPr/>
        </p:nvGrpSpPr>
        <p:grpSpPr>
          <a:xfrm rot="0">
            <a:off x="5843544" y="7624903"/>
            <a:ext cx="3156009" cy="939006"/>
            <a:chOff x="0" y="0"/>
            <a:chExt cx="4208011" cy="1252008"/>
          </a:xfrm>
        </p:grpSpPr>
        <p:sp>
          <p:nvSpPr>
            <p:cNvPr name="Freeform 27" id="27"/>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Received Bits</a:t>
              </a:r>
            </a:p>
          </p:txBody>
        </p:sp>
      </p:grpSp>
      <p:grpSp>
        <p:nvGrpSpPr>
          <p:cNvPr name="Group 29" id="29"/>
          <p:cNvGrpSpPr/>
          <p:nvPr/>
        </p:nvGrpSpPr>
        <p:grpSpPr>
          <a:xfrm rot="0">
            <a:off x="5987991" y="9026524"/>
            <a:ext cx="3156009" cy="939006"/>
            <a:chOff x="0" y="0"/>
            <a:chExt cx="4208011" cy="1252008"/>
          </a:xfrm>
        </p:grpSpPr>
        <p:sp>
          <p:nvSpPr>
            <p:cNvPr name="Freeform 30" id="30"/>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Hard Decoding</a:t>
              </a:r>
            </a:p>
          </p:txBody>
        </p:sp>
      </p:grpSp>
      <p:grpSp>
        <p:nvGrpSpPr>
          <p:cNvPr name="Group 32" id="32"/>
          <p:cNvGrpSpPr/>
          <p:nvPr/>
        </p:nvGrpSpPr>
        <p:grpSpPr>
          <a:xfrm rot="0">
            <a:off x="822262" y="7624903"/>
            <a:ext cx="3156009" cy="939006"/>
            <a:chOff x="0" y="0"/>
            <a:chExt cx="4208011" cy="1252008"/>
          </a:xfrm>
        </p:grpSpPr>
        <p:sp>
          <p:nvSpPr>
            <p:cNvPr name="Freeform 33" id="33"/>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Received Message</a:t>
              </a:r>
            </a:p>
          </p:txBody>
        </p:sp>
      </p:grpSp>
      <p:grpSp>
        <p:nvGrpSpPr>
          <p:cNvPr name="Group 35" id="35"/>
          <p:cNvGrpSpPr/>
          <p:nvPr/>
        </p:nvGrpSpPr>
        <p:grpSpPr>
          <a:xfrm rot="0">
            <a:off x="8623643" y="5633919"/>
            <a:ext cx="3819186" cy="1136321"/>
            <a:chOff x="0" y="0"/>
            <a:chExt cx="5092248" cy="1515094"/>
          </a:xfrm>
        </p:grpSpPr>
        <p:sp>
          <p:nvSpPr>
            <p:cNvPr name="Freeform 36" id="36"/>
            <p:cNvSpPr/>
            <p:nvPr/>
          </p:nvSpPr>
          <p:spPr>
            <a:xfrm flipH="false" flipV="false" rot="0">
              <a:off x="0" y="0"/>
              <a:ext cx="5092248" cy="1515094"/>
            </a:xfrm>
            <a:custGeom>
              <a:avLst/>
              <a:gdLst/>
              <a:ahLst/>
              <a:cxnLst/>
              <a:rect r="r" b="b" t="t" l="l"/>
              <a:pathLst>
                <a:path h="1515094" w="5092248">
                  <a:moveTo>
                    <a:pt x="0" y="0"/>
                  </a:moveTo>
                  <a:lnTo>
                    <a:pt x="5092248" y="0"/>
                  </a:lnTo>
                  <a:lnTo>
                    <a:pt x="5092248" y="1515094"/>
                  </a:lnTo>
                  <a:lnTo>
                    <a:pt x="0" y="1515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0" y="342003"/>
              <a:ext cx="5092248" cy="764413"/>
            </a:xfrm>
            <a:prstGeom prst="rect">
              <a:avLst/>
            </a:prstGeom>
          </p:spPr>
          <p:txBody>
            <a:bodyPr anchor="t" rtlCol="false" tIns="0" lIns="0" bIns="0" rIns="0">
              <a:spAutoFit/>
            </a:bodyPr>
            <a:lstStyle/>
            <a:p>
              <a:pPr algn="ctr">
                <a:lnSpc>
                  <a:spcPts val="4828"/>
                </a:lnSpc>
                <a:spcBef>
                  <a:spcPct val="0"/>
                </a:spcBef>
              </a:pPr>
              <a:r>
                <a:rPr lang="en-US" sz="3448">
                  <a:solidFill>
                    <a:srgbClr val="000000"/>
                  </a:solidFill>
                  <a:latin typeface="DM Sans"/>
                </a:rPr>
                <a:t>BPSK</a:t>
              </a:r>
            </a:p>
          </p:txBody>
        </p:sp>
      </p:grpSp>
      <p:grpSp>
        <p:nvGrpSpPr>
          <p:cNvPr name="Group 38" id="38"/>
          <p:cNvGrpSpPr/>
          <p:nvPr/>
        </p:nvGrpSpPr>
        <p:grpSpPr>
          <a:xfrm rot="0">
            <a:off x="11246427" y="3987404"/>
            <a:ext cx="3156009" cy="939006"/>
            <a:chOff x="0" y="0"/>
            <a:chExt cx="4208011" cy="1252008"/>
          </a:xfrm>
        </p:grpSpPr>
        <p:sp>
          <p:nvSpPr>
            <p:cNvPr name="Freeform 39" id="39"/>
            <p:cNvSpPr/>
            <p:nvPr/>
          </p:nvSpPr>
          <p:spPr>
            <a:xfrm flipH="false" flipV="false" rot="0">
              <a:off x="0" y="0"/>
              <a:ext cx="4208011" cy="1252008"/>
            </a:xfrm>
            <a:custGeom>
              <a:avLst/>
              <a:gdLst/>
              <a:ahLst/>
              <a:cxnLst/>
              <a:rect r="r" b="b" t="t" l="l"/>
              <a:pathLst>
                <a:path h="1252008" w="4208011">
                  <a:moveTo>
                    <a:pt x="0" y="0"/>
                  </a:moveTo>
                  <a:lnTo>
                    <a:pt x="4208011" y="0"/>
                  </a:lnTo>
                  <a:lnTo>
                    <a:pt x="4208011" y="1252008"/>
                  </a:lnTo>
                  <a:lnTo>
                    <a:pt x="0" y="125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0" y="290089"/>
              <a:ext cx="4208011" cy="624205"/>
            </a:xfrm>
            <a:prstGeom prst="rect">
              <a:avLst/>
            </a:prstGeom>
          </p:spPr>
          <p:txBody>
            <a:bodyPr anchor="t" rtlCol="false" tIns="0" lIns="0" bIns="0" rIns="0">
              <a:spAutoFit/>
            </a:bodyPr>
            <a:lstStyle/>
            <a:p>
              <a:pPr algn="ctr">
                <a:lnSpc>
                  <a:spcPts val="3989"/>
                </a:lnSpc>
                <a:spcBef>
                  <a:spcPct val="0"/>
                </a:spcBef>
              </a:pPr>
              <a:r>
                <a:rPr lang="en-US" sz="2849">
                  <a:solidFill>
                    <a:srgbClr val="000000"/>
                  </a:solidFill>
                  <a:latin typeface="DM Sans"/>
                </a:rPr>
                <a:t>H Matrix</a:t>
              </a:r>
            </a:p>
          </p:txBody>
        </p:sp>
      </p:grpSp>
      <p:sp>
        <p:nvSpPr>
          <p:cNvPr name="Freeform 41" id="41"/>
          <p:cNvSpPr/>
          <p:nvPr/>
        </p:nvSpPr>
        <p:spPr>
          <a:xfrm flipH="true" flipV="true" rot="0">
            <a:off x="1519719" y="6132196"/>
            <a:ext cx="1675487" cy="1492706"/>
          </a:xfrm>
          <a:custGeom>
            <a:avLst/>
            <a:gdLst/>
            <a:ahLst/>
            <a:cxnLst/>
            <a:rect r="r" b="b" t="t" l="l"/>
            <a:pathLst>
              <a:path h="1492706" w="1675487">
                <a:moveTo>
                  <a:pt x="1675487" y="1492707"/>
                </a:moveTo>
                <a:lnTo>
                  <a:pt x="0" y="1492707"/>
                </a:lnTo>
                <a:lnTo>
                  <a:pt x="0" y="0"/>
                </a:lnTo>
                <a:lnTo>
                  <a:pt x="1675487" y="0"/>
                </a:lnTo>
                <a:lnTo>
                  <a:pt x="1675487" y="149270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3978271" y="4174784"/>
            <a:ext cx="1865273" cy="564245"/>
          </a:xfrm>
          <a:custGeom>
            <a:avLst/>
            <a:gdLst/>
            <a:ahLst/>
            <a:cxnLst/>
            <a:rect r="r" b="b" t="t" l="l"/>
            <a:pathLst>
              <a:path h="564245" w="1865273">
                <a:moveTo>
                  <a:pt x="0" y="0"/>
                </a:moveTo>
                <a:lnTo>
                  <a:pt x="1865273" y="0"/>
                </a:lnTo>
                <a:lnTo>
                  <a:pt x="1865273" y="564245"/>
                </a:lnTo>
                <a:lnTo>
                  <a:pt x="0" y="564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8999552" y="4117067"/>
            <a:ext cx="2246875" cy="679680"/>
          </a:xfrm>
          <a:custGeom>
            <a:avLst/>
            <a:gdLst/>
            <a:ahLst/>
            <a:cxnLst/>
            <a:rect r="r" b="b" t="t" l="l"/>
            <a:pathLst>
              <a:path h="679680" w="2246875">
                <a:moveTo>
                  <a:pt x="0" y="0"/>
                </a:moveTo>
                <a:lnTo>
                  <a:pt x="2246875" y="0"/>
                </a:lnTo>
                <a:lnTo>
                  <a:pt x="2246875" y="679680"/>
                </a:lnTo>
                <a:lnTo>
                  <a:pt x="0" y="679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5400000">
            <a:off x="12306404" y="3567011"/>
            <a:ext cx="645517" cy="195269"/>
          </a:xfrm>
          <a:custGeom>
            <a:avLst/>
            <a:gdLst/>
            <a:ahLst/>
            <a:cxnLst/>
            <a:rect r="r" b="b" t="t" l="l"/>
            <a:pathLst>
              <a:path h="195269" w="645517">
                <a:moveTo>
                  <a:pt x="0" y="0"/>
                </a:moveTo>
                <a:lnTo>
                  <a:pt x="645517" y="0"/>
                </a:lnTo>
                <a:lnTo>
                  <a:pt x="645517" y="195269"/>
                </a:lnTo>
                <a:lnTo>
                  <a:pt x="0" y="195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5" id="45"/>
          <p:cNvSpPr/>
          <p:nvPr/>
        </p:nvSpPr>
        <p:spPr>
          <a:xfrm flipH="true" flipV="false" rot="0">
            <a:off x="12442829" y="5892079"/>
            <a:ext cx="1587551" cy="480234"/>
          </a:xfrm>
          <a:custGeom>
            <a:avLst/>
            <a:gdLst/>
            <a:ahLst/>
            <a:cxnLst/>
            <a:rect r="r" b="b" t="t" l="l"/>
            <a:pathLst>
              <a:path h="480234" w="1587551">
                <a:moveTo>
                  <a:pt x="1587551" y="0"/>
                </a:moveTo>
                <a:lnTo>
                  <a:pt x="0" y="0"/>
                </a:lnTo>
                <a:lnTo>
                  <a:pt x="0" y="480235"/>
                </a:lnTo>
                <a:lnTo>
                  <a:pt x="1587551" y="480235"/>
                </a:lnTo>
                <a:lnTo>
                  <a:pt x="15875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6" id="46"/>
          <p:cNvSpPr/>
          <p:nvPr/>
        </p:nvSpPr>
        <p:spPr>
          <a:xfrm flipH="true" flipV="false" rot="0">
            <a:off x="6984174" y="5892079"/>
            <a:ext cx="1587551" cy="480234"/>
          </a:xfrm>
          <a:custGeom>
            <a:avLst/>
            <a:gdLst/>
            <a:ahLst/>
            <a:cxnLst/>
            <a:rect r="r" b="b" t="t" l="l"/>
            <a:pathLst>
              <a:path h="480234" w="1587551">
                <a:moveTo>
                  <a:pt x="1587551" y="0"/>
                </a:moveTo>
                <a:lnTo>
                  <a:pt x="0" y="0"/>
                </a:lnTo>
                <a:lnTo>
                  <a:pt x="0" y="480235"/>
                </a:lnTo>
                <a:lnTo>
                  <a:pt x="1587551" y="480235"/>
                </a:lnTo>
                <a:lnTo>
                  <a:pt x="15875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7" id="47"/>
          <p:cNvSpPr/>
          <p:nvPr/>
        </p:nvSpPr>
        <p:spPr>
          <a:xfrm flipH="false" flipV="true" rot="0">
            <a:off x="14402435" y="4397147"/>
            <a:ext cx="1388214" cy="1236772"/>
          </a:xfrm>
          <a:custGeom>
            <a:avLst/>
            <a:gdLst/>
            <a:ahLst/>
            <a:cxnLst/>
            <a:rect r="r" b="b" t="t" l="l"/>
            <a:pathLst>
              <a:path h="1236772" w="1388214">
                <a:moveTo>
                  <a:pt x="0" y="1236772"/>
                </a:moveTo>
                <a:lnTo>
                  <a:pt x="1388214" y="1236772"/>
                </a:lnTo>
                <a:lnTo>
                  <a:pt x="1388214" y="0"/>
                </a:lnTo>
                <a:lnTo>
                  <a:pt x="0" y="0"/>
                </a:lnTo>
                <a:lnTo>
                  <a:pt x="0" y="12367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0">
            <a:off x="3978271" y="7770278"/>
            <a:ext cx="1865273" cy="564245"/>
          </a:xfrm>
          <a:custGeom>
            <a:avLst/>
            <a:gdLst/>
            <a:ahLst/>
            <a:cxnLst/>
            <a:rect r="r" b="b" t="t" l="l"/>
            <a:pathLst>
              <a:path h="564245" w="1865273">
                <a:moveTo>
                  <a:pt x="0" y="0"/>
                </a:moveTo>
                <a:lnTo>
                  <a:pt x="1865273" y="0"/>
                </a:lnTo>
                <a:lnTo>
                  <a:pt x="1865273" y="564245"/>
                </a:lnTo>
                <a:lnTo>
                  <a:pt x="0" y="564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9" id="49"/>
          <p:cNvSpPr/>
          <p:nvPr/>
        </p:nvSpPr>
        <p:spPr>
          <a:xfrm flipH="false" flipV="false" rot="5400000">
            <a:off x="1937070" y="8789032"/>
            <a:ext cx="645517" cy="195269"/>
          </a:xfrm>
          <a:custGeom>
            <a:avLst/>
            <a:gdLst/>
            <a:ahLst/>
            <a:cxnLst/>
            <a:rect r="r" b="b" t="t" l="l"/>
            <a:pathLst>
              <a:path h="195269" w="645517">
                <a:moveTo>
                  <a:pt x="0" y="0"/>
                </a:moveTo>
                <a:lnTo>
                  <a:pt x="645517" y="0"/>
                </a:lnTo>
                <a:lnTo>
                  <a:pt x="645517" y="195269"/>
                </a:lnTo>
                <a:lnTo>
                  <a:pt x="0" y="195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5400000">
            <a:off x="7243237" y="8606131"/>
            <a:ext cx="645517" cy="195269"/>
          </a:xfrm>
          <a:custGeom>
            <a:avLst/>
            <a:gdLst/>
            <a:ahLst/>
            <a:cxnLst/>
            <a:rect r="r" b="b" t="t" l="l"/>
            <a:pathLst>
              <a:path h="195269" w="645517">
                <a:moveTo>
                  <a:pt x="0" y="0"/>
                </a:moveTo>
                <a:lnTo>
                  <a:pt x="645517" y="0"/>
                </a:lnTo>
                <a:lnTo>
                  <a:pt x="645517" y="195269"/>
                </a:lnTo>
                <a:lnTo>
                  <a:pt x="0" y="195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6597658" cy="1714336"/>
            <a:chOff x="0" y="0"/>
            <a:chExt cx="1737655" cy="451512"/>
          </a:xfrm>
        </p:grpSpPr>
        <p:sp>
          <p:nvSpPr>
            <p:cNvPr name="Freeform 6" id="6"/>
            <p:cNvSpPr/>
            <p:nvPr/>
          </p:nvSpPr>
          <p:spPr>
            <a:xfrm flipH="false" flipV="false" rot="0">
              <a:off x="0" y="0"/>
              <a:ext cx="1737655" cy="451512"/>
            </a:xfrm>
            <a:custGeom>
              <a:avLst/>
              <a:gdLst/>
              <a:ahLst/>
              <a:cxnLst/>
              <a:rect r="r" b="b" t="t" l="l"/>
              <a:pathLst>
                <a:path h="451512" w="1737655">
                  <a:moveTo>
                    <a:pt x="14081" y="0"/>
                  </a:moveTo>
                  <a:lnTo>
                    <a:pt x="1723574" y="0"/>
                  </a:lnTo>
                  <a:cubicBezTo>
                    <a:pt x="1731350" y="0"/>
                    <a:pt x="1737655" y="6304"/>
                    <a:pt x="1737655" y="14081"/>
                  </a:cubicBezTo>
                  <a:lnTo>
                    <a:pt x="1737655" y="437431"/>
                  </a:lnTo>
                  <a:cubicBezTo>
                    <a:pt x="1737655" y="445208"/>
                    <a:pt x="1731350" y="451512"/>
                    <a:pt x="1723574" y="451512"/>
                  </a:cubicBezTo>
                  <a:lnTo>
                    <a:pt x="14081" y="451512"/>
                  </a:lnTo>
                  <a:cubicBezTo>
                    <a:pt x="6304" y="451512"/>
                    <a:pt x="0" y="445208"/>
                    <a:pt x="0" y="437431"/>
                  </a:cubicBezTo>
                  <a:lnTo>
                    <a:pt x="0" y="14081"/>
                  </a:lnTo>
                  <a:cubicBezTo>
                    <a:pt x="0" y="6304"/>
                    <a:pt x="6304" y="0"/>
                    <a:pt x="14081" y="0"/>
                  </a:cubicBezTo>
                  <a:close/>
                </a:path>
              </a:pathLst>
            </a:custGeom>
            <a:solidFill>
              <a:srgbClr val="FFFFFF"/>
            </a:solidFill>
            <a:ln cap="sq">
              <a:noFill/>
              <a:prstDash val="solid"/>
              <a:miter/>
            </a:ln>
          </p:spPr>
        </p:sp>
        <p:sp>
          <p:nvSpPr>
            <p:cNvPr name="TextBox 7" id="7"/>
            <p:cNvSpPr txBox="true"/>
            <p:nvPr/>
          </p:nvSpPr>
          <p:spPr>
            <a:xfrm>
              <a:off x="0" y="-66675"/>
              <a:ext cx="1737655"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Base Graph Analysis</a:t>
              </a:r>
            </a:p>
          </p:txBody>
        </p:sp>
      </p:grpSp>
      <p:sp>
        <p:nvSpPr>
          <p:cNvPr name="Freeform 8" id="8"/>
          <p:cNvSpPr/>
          <p:nvPr/>
        </p:nvSpPr>
        <p:spPr>
          <a:xfrm flipH="false" flipV="false" rot="0">
            <a:off x="855860" y="4577460"/>
            <a:ext cx="7065181" cy="4891279"/>
          </a:xfrm>
          <a:custGeom>
            <a:avLst/>
            <a:gdLst/>
            <a:ahLst/>
            <a:cxnLst/>
            <a:rect r="r" b="b" t="t" l="l"/>
            <a:pathLst>
              <a:path h="4891279" w="7065181">
                <a:moveTo>
                  <a:pt x="0" y="0"/>
                </a:moveTo>
                <a:lnTo>
                  <a:pt x="7065181" y="0"/>
                </a:lnTo>
                <a:lnTo>
                  <a:pt x="7065181" y="4891279"/>
                </a:lnTo>
                <a:lnTo>
                  <a:pt x="0" y="4891279"/>
                </a:lnTo>
                <a:lnTo>
                  <a:pt x="0" y="0"/>
                </a:lnTo>
                <a:close/>
              </a:path>
            </a:pathLst>
          </a:custGeom>
          <a:blipFill>
            <a:blip r:embed="rId2"/>
            <a:stretch>
              <a:fillRect l="0" t="0" r="0" b="0"/>
            </a:stretch>
          </a:blipFill>
        </p:spPr>
      </p:sp>
      <p:sp>
        <p:nvSpPr>
          <p:cNvPr name="TextBox 9" id="9"/>
          <p:cNvSpPr txBox="true"/>
          <p:nvPr/>
        </p:nvSpPr>
        <p:spPr>
          <a:xfrm rot="0">
            <a:off x="8733995" y="1664586"/>
            <a:ext cx="8846735" cy="7593714"/>
          </a:xfrm>
          <a:prstGeom prst="rect">
            <a:avLst/>
          </a:prstGeom>
        </p:spPr>
        <p:txBody>
          <a:bodyPr anchor="t" rtlCol="false" tIns="0" lIns="0" bIns="0" rIns="0">
            <a:spAutoFit/>
          </a:bodyPr>
          <a:lstStyle/>
          <a:p>
            <a:pPr algn="ctr">
              <a:lnSpc>
                <a:spcPts val="3548"/>
              </a:lnSpc>
            </a:pPr>
          </a:p>
          <a:p>
            <a:pPr marL="547281" indent="-273640" lvl="1">
              <a:lnSpc>
                <a:spcPts val="3548"/>
              </a:lnSpc>
              <a:buFont typeface="Arial"/>
              <a:buChar char="•"/>
            </a:pPr>
            <a:r>
              <a:rPr lang="en-US" sz="2534">
                <a:solidFill>
                  <a:srgbClr val="000000"/>
                </a:solidFill>
                <a:latin typeface="Canva Sans"/>
              </a:rPr>
              <a:t>5G NR makes use of two different sized base graphs, BG1 and BG2, whose usage is determined by the code rate and size of information bits. </a:t>
            </a:r>
          </a:p>
          <a:p>
            <a:pPr marL="1094561" indent="-364854" lvl="2">
              <a:lnSpc>
                <a:spcPts val="3548"/>
              </a:lnSpc>
              <a:buFont typeface="Arial"/>
              <a:buChar char="⚬"/>
            </a:pPr>
            <a:r>
              <a:rPr lang="en-US" sz="2534">
                <a:solidFill>
                  <a:srgbClr val="000000"/>
                </a:solidFill>
                <a:latin typeface="Canva Sans"/>
              </a:rPr>
              <a:t> BG1 has a size of 46 x 68.</a:t>
            </a:r>
          </a:p>
          <a:p>
            <a:pPr marL="1094561" indent="-364854" lvl="2">
              <a:lnSpc>
                <a:spcPts val="3548"/>
              </a:lnSpc>
              <a:buFont typeface="Arial"/>
              <a:buChar char="⚬"/>
            </a:pPr>
            <a:r>
              <a:rPr lang="en-US" sz="2534">
                <a:solidFill>
                  <a:srgbClr val="000000"/>
                </a:solidFill>
                <a:latin typeface="Canva Sans"/>
              </a:rPr>
              <a:t>BG2 has a size of 42 x 52.</a:t>
            </a:r>
          </a:p>
          <a:p>
            <a:pPr marL="547281" indent="-273640" lvl="1">
              <a:lnSpc>
                <a:spcPts val="3548"/>
              </a:lnSpc>
              <a:buFont typeface="Arial"/>
              <a:buChar char="•"/>
            </a:pPr>
            <a:r>
              <a:rPr lang="en-US" sz="2534">
                <a:solidFill>
                  <a:srgbClr val="000000"/>
                </a:solidFill>
                <a:latin typeface="Canva Sans"/>
              </a:rPr>
              <a:t>The number of message bits is determined by k=m-n where the base graphs are of size m x n. Thus,</a:t>
            </a:r>
          </a:p>
          <a:p>
            <a:pPr marL="1094561" indent="-364854" lvl="2">
              <a:lnSpc>
                <a:spcPts val="3548"/>
              </a:lnSpc>
              <a:buFont typeface="Arial"/>
              <a:buChar char="⚬"/>
            </a:pPr>
            <a:r>
              <a:rPr lang="en-US" sz="2534">
                <a:solidFill>
                  <a:srgbClr val="000000"/>
                </a:solidFill>
                <a:latin typeface="Canva Sans"/>
              </a:rPr>
              <a:t>BG1 has a maximum of 22 bits.</a:t>
            </a:r>
          </a:p>
          <a:p>
            <a:pPr marL="1094561" indent="-364854" lvl="2">
              <a:lnSpc>
                <a:spcPts val="3548"/>
              </a:lnSpc>
              <a:buFont typeface="Arial"/>
              <a:buChar char="⚬"/>
            </a:pPr>
            <a:r>
              <a:rPr lang="en-US" sz="2534">
                <a:solidFill>
                  <a:srgbClr val="000000"/>
                </a:solidFill>
                <a:latin typeface="Canva Sans"/>
              </a:rPr>
              <a:t> BG2 has a maximum of 10 bits.</a:t>
            </a:r>
          </a:p>
          <a:p>
            <a:pPr marL="547281" indent="-273640" lvl="1">
              <a:lnSpc>
                <a:spcPts val="3548"/>
              </a:lnSpc>
              <a:buFont typeface="Arial"/>
              <a:buChar char="•"/>
            </a:pPr>
            <a:r>
              <a:rPr lang="en-US" sz="2534">
                <a:solidFill>
                  <a:srgbClr val="000000"/>
                </a:solidFill>
                <a:latin typeface="Canva Sans"/>
              </a:rPr>
              <a:t>Both the base graphs have a distinctive block structure as shown in the figure which can be exploited during encoding.</a:t>
            </a:r>
          </a:p>
          <a:p>
            <a:pPr marL="547281" indent="-273640" lvl="1">
              <a:lnSpc>
                <a:spcPts val="3548"/>
              </a:lnSpc>
              <a:buFont typeface="Arial"/>
              <a:buChar char="•"/>
            </a:pPr>
            <a:r>
              <a:rPr lang="en-US" sz="2534">
                <a:solidFill>
                  <a:srgbClr val="000000"/>
                </a:solidFill>
                <a:latin typeface="Canva Sans"/>
              </a:rPr>
              <a:t>By having two base graphs, 5G NR LDPC codes can adapt to various data sizes efficiently, ensuring reliable communication across different scenarios.</a:t>
            </a:r>
          </a:p>
          <a:p>
            <a:pPr>
              <a:lnSpc>
                <a:spcPts val="3548"/>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Parity Check Matrix Generation</a:t>
              </a:r>
            </a:p>
          </p:txBody>
        </p:sp>
      </p:grpSp>
      <p:sp>
        <p:nvSpPr>
          <p:cNvPr name="TextBox 8" id="8"/>
          <p:cNvSpPr txBox="true"/>
          <p:nvPr/>
        </p:nvSpPr>
        <p:spPr>
          <a:xfrm rot="0">
            <a:off x="4823165" y="2968285"/>
            <a:ext cx="12833622" cy="5693159"/>
          </a:xfrm>
          <a:prstGeom prst="rect">
            <a:avLst/>
          </a:prstGeom>
        </p:spPr>
        <p:txBody>
          <a:bodyPr anchor="t" rtlCol="false" tIns="0" lIns="0" bIns="0" rIns="0">
            <a:spAutoFit/>
          </a:bodyPr>
          <a:lstStyle/>
          <a:p>
            <a:pPr algn="ctr">
              <a:lnSpc>
                <a:spcPts val="3828"/>
              </a:lnSpc>
            </a:pPr>
          </a:p>
          <a:p>
            <a:pPr marL="547281" indent="-273640" lvl="1">
              <a:lnSpc>
                <a:spcPts val="3548"/>
              </a:lnSpc>
              <a:buFont typeface="Arial"/>
              <a:buChar char="•"/>
            </a:pPr>
            <a:r>
              <a:rPr lang="en-US" sz="2534">
                <a:solidFill>
                  <a:srgbClr val="000000"/>
                </a:solidFill>
                <a:latin typeface="Canva Sans"/>
              </a:rPr>
              <a:t>To construct the parity check matrix H from the base graph B we use z, which is the lifting size or the expansion factor, which can be determined for every base graph, and make use of the following rules :</a:t>
            </a:r>
          </a:p>
          <a:p>
            <a:pPr marL="1180919" indent="-393640" lvl="2">
              <a:lnSpc>
                <a:spcPts val="3828"/>
              </a:lnSpc>
              <a:buFont typeface="Arial"/>
              <a:buChar char="⚬"/>
            </a:pPr>
            <a:r>
              <a:rPr lang="en-US" sz="2734">
                <a:solidFill>
                  <a:srgbClr val="000000"/>
                </a:solidFill>
                <a:latin typeface="Canva Sans"/>
              </a:rPr>
              <a:t>Every element in B having value -1 is replaced by a z x z sized all zero matrix.</a:t>
            </a:r>
          </a:p>
          <a:p>
            <a:pPr marL="1180919" indent="-393640" lvl="2">
              <a:lnSpc>
                <a:spcPts val="3828"/>
              </a:lnSpc>
              <a:buFont typeface="Arial"/>
              <a:buChar char="⚬"/>
            </a:pPr>
            <a:r>
              <a:rPr lang="en-US" sz="2734">
                <a:solidFill>
                  <a:srgbClr val="000000"/>
                </a:solidFill>
                <a:latin typeface="Canva Sans"/>
              </a:rPr>
              <a:t>Every element in B having value 0 is replaced by a z x z sized identity matrix</a:t>
            </a:r>
          </a:p>
          <a:p>
            <a:pPr marL="1180919" indent="-393640" lvl="2">
              <a:lnSpc>
                <a:spcPts val="3828"/>
              </a:lnSpc>
              <a:buFont typeface="Arial"/>
              <a:buChar char="⚬"/>
            </a:pPr>
            <a:r>
              <a:rPr lang="en-US" sz="2734">
                <a:solidFill>
                  <a:srgbClr val="000000"/>
                </a:solidFill>
                <a:latin typeface="Canva Sans"/>
                <a:ea typeface="Canva Sans"/>
              </a:rPr>
              <a:t>Every element in B having values from 1 to z - 1 is replaced by the  z x z identity matrix circularly shifted right Bᵢ,ⱼ times where Bᵢ,ⱼ is the value of the element in B.</a:t>
            </a:r>
          </a:p>
          <a:p>
            <a:pPr>
              <a:lnSpc>
                <a:spcPts val="382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DE"/>
        </a:solidFill>
      </p:bgPr>
    </p:bg>
    <p:spTree>
      <p:nvGrpSpPr>
        <p:cNvPr id="1" name=""/>
        <p:cNvGrpSpPr/>
        <p:nvPr/>
      </p:nvGrpSpPr>
      <p:grpSpPr>
        <a:xfrm>
          <a:off x="0" y="0"/>
          <a:ext cx="0" cy="0"/>
          <a:chOff x="0" y="0"/>
          <a:chExt cx="0" cy="0"/>
        </a:xfrm>
      </p:grpSpPr>
      <p:grpSp>
        <p:nvGrpSpPr>
          <p:cNvPr name="Group 2" id="2"/>
          <p:cNvGrpSpPr/>
          <p:nvPr/>
        </p:nvGrpSpPr>
        <p:grpSpPr>
          <a:xfrm rot="0">
            <a:off x="-4620474" y="-4441662"/>
            <a:ext cx="7347564" cy="734756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8286027" y="-7448992"/>
            <a:ext cx="8477692" cy="84776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8" id="8"/>
          <p:cNvSpPr/>
          <p:nvPr/>
        </p:nvSpPr>
        <p:spPr>
          <a:xfrm flipH="false" flipV="false" rot="0">
            <a:off x="1028700" y="1028700"/>
            <a:ext cx="8295745" cy="4955220"/>
          </a:xfrm>
          <a:custGeom>
            <a:avLst/>
            <a:gdLst/>
            <a:ahLst/>
            <a:cxnLst/>
            <a:rect r="r" b="b" t="t" l="l"/>
            <a:pathLst>
              <a:path h="4955220" w="8295745">
                <a:moveTo>
                  <a:pt x="0" y="0"/>
                </a:moveTo>
                <a:lnTo>
                  <a:pt x="8295745" y="0"/>
                </a:lnTo>
                <a:lnTo>
                  <a:pt x="8295745" y="4955220"/>
                </a:lnTo>
                <a:lnTo>
                  <a:pt x="0" y="4955220"/>
                </a:lnTo>
                <a:lnTo>
                  <a:pt x="0" y="0"/>
                </a:lnTo>
                <a:close/>
              </a:path>
            </a:pathLst>
          </a:custGeom>
          <a:blipFill>
            <a:blip r:embed="rId2"/>
            <a:stretch>
              <a:fillRect l="0" t="0" r="0" b="0"/>
            </a:stretch>
          </a:blipFill>
        </p:spPr>
      </p:sp>
      <p:grpSp>
        <p:nvGrpSpPr>
          <p:cNvPr name="Group 9" id="9"/>
          <p:cNvGrpSpPr/>
          <p:nvPr/>
        </p:nvGrpSpPr>
        <p:grpSpPr>
          <a:xfrm rot="0">
            <a:off x="15513650" y="7305722"/>
            <a:ext cx="8477692" cy="84776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2" id="12"/>
          <p:cNvSpPr/>
          <p:nvPr/>
        </p:nvSpPr>
        <p:spPr>
          <a:xfrm flipH="false" flipV="false" rot="0">
            <a:off x="10537439" y="3506310"/>
            <a:ext cx="6721861" cy="5549077"/>
          </a:xfrm>
          <a:custGeom>
            <a:avLst/>
            <a:gdLst/>
            <a:ahLst/>
            <a:cxnLst/>
            <a:rect r="r" b="b" t="t" l="l"/>
            <a:pathLst>
              <a:path h="5549077" w="6721861">
                <a:moveTo>
                  <a:pt x="0" y="0"/>
                </a:moveTo>
                <a:lnTo>
                  <a:pt x="6721861" y="0"/>
                </a:lnTo>
                <a:lnTo>
                  <a:pt x="6721861" y="5549077"/>
                </a:lnTo>
                <a:lnTo>
                  <a:pt x="0" y="5549077"/>
                </a:lnTo>
                <a:lnTo>
                  <a:pt x="0" y="0"/>
                </a:lnTo>
                <a:close/>
              </a:path>
            </a:pathLst>
          </a:custGeom>
          <a:blipFill>
            <a:blip r:embed="rId3"/>
            <a:stretch>
              <a:fillRect l="0" t="0" r="0" b="0"/>
            </a:stretch>
          </a:blipFill>
        </p:spPr>
      </p:sp>
      <p:sp>
        <p:nvSpPr>
          <p:cNvPr name="TextBox 13" id="13"/>
          <p:cNvSpPr txBox="true"/>
          <p:nvPr/>
        </p:nvSpPr>
        <p:spPr>
          <a:xfrm rot="0">
            <a:off x="3892483" y="6214174"/>
            <a:ext cx="2568178" cy="1889760"/>
          </a:xfrm>
          <a:prstGeom prst="rect">
            <a:avLst/>
          </a:prstGeom>
        </p:spPr>
        <p:txBody>
          <a:bodyPr anchor="t" rtlCol="false" tIns="0" lIns="0" bIns="0" rIns="0">
            <a:spAutoFit/>
          </a:bodyPr>
          <a:lstStyle/>
          <a:p>
            <a:pPr algn="ctr">
              <a:lnSpc>
                <a:spcPts val="5040"/>
              </a:lnSpc>
            </a:pPr>
            <a:r>
              <a:rPr lang="en-US" sz="3600">
                <a:solidFill>
                  <a:srgbClr val="000000"/>
                </a:solidFill>
                <a:latin typeface="DM Sans"/>
              </a:rPr>
              <a:t>Base Matrix </a:t>
            </a:r>
          </a:p>
          <a:p>
            <a:pPr algn="ctr">
              <a:lnSpc>
                <a:spcPts val="5040"/>
              </a:lnSpc>
            </a:pPr>
            <a:r>
              <a:rPr lang="en-US" sz="3600">
                <a:solidFill>
                  <a:srgbClr val="000000"/>
                </a:solidFill>
                <a:latin typeface="DM Sans"/>
              </a:rPr>
              <a:t>to </a:t>
            </a:r>
          </a:p>
          <a:p>
            <a:pPr algn="ctr">
              <a:lnSpc>
                <a:spcPts val="5040"/>
              </a:lnSpc>
              <a:spcBef>
                <a:spcPct val="0"/>
              </a:spcBef>
            </a:pPr>
            <a:r>
              <a:rPr lang="en-US" sz="3600">
                <a:solidFill>
                  <a:srgbClr val="000000"/>
                </a:solidFill>
                <a:latin typeface="DM Sans"/>
              </a:rPr>
              <a:t>H Matrix</a:t>
            </a:r>
          </a:p>
        </p:txBody>
      </p:sp>
      <p:sp>
        <p:nvSpPr>
          <p:cNvPr name="TextBox 14" id="14"/>
          <p:cNvSpPr txBox="true"/>
          <p:nvPr/>
        </p:nvSpPr>
        <p:spPr>
          <a:xfrm rot="0">
            <a:off x="11087254" y="9191625"/>
            <a:ext cx="5622231"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rPr>
              <a:t>Base Matrix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35222" y="-4055039"/>
            <a:ext cx="8477692" cy="84776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1669972" y="483700"/>
            <a:ext cx="8344998" cy="1714336"/>
            <a:chOff x="0" y="0"/>
            <a:chExt cx="2197859" cy="451512"/>
          </a:xfrm>
        </p:grpSpPr>
        <p:sp>
          <p:nvSpPr>
            <p:cNvPr name="Freeform 6" id="6"/>
            <p:cNvSpPr/>
            <p:nvPr/>
          </p:nvSpPr>
          <p:spPr>
            <a:xfrm flipH="false" flipV="false" rot="0">
              <a:off x="0" y="0"/>
              <a:ext cx="2197859" cy="451512"/>
            </a:xfrm>
            <a:custGeom>
              <a:avLst/>
              <a:gdLst/>
              <a:ahLst/>
              <a:cxnLst/>
              <a:rect r="r" b="b" t="t" l="l"/>
              <a:pathLst>
                <a:path h="451512" w="2197859">
                  <a:moveTo>
                    <a:pt x="11133" y="0"/>
                  </a:moveTo>
                  <a:lnTo>
                    <a:pt x="2186727" y="0"/>
                  </a:lnTo>
                  <a:cubicBezTo>
                    <a:pt x="2192875" y="0"/>
                    <a:pt x="2197859" y="4984"/>
                    <a:pt x="2197859" y="11133"/>
                  </a:cubicBezTo>
                  <a:lnTo>
                    <a:pt x="2197859" y="440380"/>
                  </a:lnTo>
                  <a:cubicBezTo>
                    <a:pt x="2197859" y="443332"/>
                    <a:pt x="2196686" y="446164"/>
                    <a:pt x="2194599" y="448252"/>
                  </a:cubicBezTo>
                  <a:cubicBezTo>
                    <a:pt x="2192511" y="450340"/>
                    <a:pt x="2189679" y="451512"/>
                    <a:pt x="2186727" y="451512"/>
                  </a:cubicBezTo>
                  <a:lnTo>
                    <a:pt x="11133" y="451512"/>
                  </a:lnTo>
                  <a:cubicBezTo>
                    <a:pt x="8180" y="451512"/>
                    <a:pt x="5349" y="450340"/>
                    <a:pt x="3261" y="448252"/>
                  </a:cubicBezTo>
                  <a:cubicBezTo>
                    <a:pt x="1173" y="446164"/>
                    <a:pt x="0" y="443332"/>
                    <a:pt x="0" y="440380"/>
                  </a:cubicBezTo>
                  <a:lnTo>
                    <a:pt x="0" y="11133"/>
                  </a:lnTo>
                  <a:cubicBezTo>
                    <a:pt x="0" y="8180"/>
                    <a:pt x="1173" y="5349"/>
                    <a:pt x="3261" y="3261"/>
                  </a:cubicBezTo>
                  <a:cubicBezTo>
                    <a:pt x="5349" y="1173"/>
                    <a:pt x="8180" y="0"/>
                    <a:pt x="11133" y="0"/>
                  </a:cubicBezTo>
                  <a:close/>
                </a:path>
              </a:pathLst>
            </a:custGeom>
            <a:solidFill>
              <a:srgbClr val="FFFFFF"/>
            </a:solidFill>
            <a:ln cap="sq">
              <a:noFill/>
              <a:prstDash val="solid"/>
              <a:miter/>
            </a:ln>
          </p:spPr>
        </p:sp>
        <p:sp>
          <p:nvSpPr>
            <p:cNvPr name="TextBox 7" id="7"/>
            <p:cNvSpPr txBox="true"/>
            <p:nvPr/>
          </p:nvSpPr>
          <p:spPr>
            <a:xfrm>
              <a:off x="0" y="-66675"/>
              <a:ext cx="2197859" cy="518187"/>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CODERATE MATCHING</a:t>
              </a:r>
            </a:p>
          </p:txBody>
        </p:sp>
      </p:grpSp>
      <p:sp>
        <p:nvSpPr>
          <p:cNvPr name="TextBox 8" id="8"/>
          <p:cNvSpPr txBox="true"/>
          <p:nvPr/>
        </p:nvSpPr>
        <p:spPr>
          <a:xfrm rot="0">
            <a:off x="5197585" y="2612822"/>
            <a:ext cx="13090415" cy="8778240"/>
          </a:xfrm>
          <a:prstGeom prst="rect">
            <a:avLst/>
          </a:prstGeom>
        </p:spPr>
        <p:txBody>
          <a:bodyPr anchor="t" rtlCol="false" tIns="0" lIns="0" bIns="0" rIns="0">
            <a:spAutoFit/>
          </a:bodyPr>
          <a:lstStyle/>
          <a:p>
            <a:pPr algn="ctr">
              <a:lnSpc>
                <a:spcPts val="3359"/>
              </a:lnSpc>
            </a:pPr>
          </a:p>
          <a:p>
            <a:pPr marL="518160" indent="-259080" lvl="1">
              <a:lnSpc>
                <a:spcPts val="3359"/>
              </a:lnSpc>
              <a:buFont typeface="Arial"/>
              <a:buChar char="•"/>
            </a:pPr>
            <a:r>
              <a:rPr lang="en-US" sz="2400">
                <a:solidFill>
                  <a:srgbClr val="000000"/>
                </a:solidFill>
                <a:latin typeface="Canva Sans"/>
              </a:rPr>
              <a:t>Rate matching is a technique used in Low-Density Parity Check (LDPC) codes to adjust the code rate of the LDPC code to match the desired transmission rate of the communication system.</a:t>
            </a:r>
          </a:p>
          <a:p>
            <a:pPr marL="518160" indent="-259080" lvl="1">
              <a:lnSpc>
                <a:spcPts val="3359"/>
              </a:lnSpc>
              <a:buFont typeface="Arial"/>
              <a:buChar char="•"/>
            </a:pPr>
            <a:r>
              <a:rPr lang="en-US" sz="2400">
                <a:solidFill>
                  <a:srgbClr val="000000"/>
                </a:solidFill>
                <a:latin typeface="Canva Sans"/>
              </a:rPr>
              <a:t>Suppose you have a base matrix of size m x n and an expansion factor of z. So the possible length of the codeword will be n*z. </a:t>
            </a:r>
          </a:p>
          <a:p>
            <a:pPr marL="518160" indent="-259080" lvl="1">
              <a:lnSpc>
                <a:spcPts val="3359"/>
              </a:lnSpc>
              <a:buFont typeface="Arial"/>
              <a:buChar char="•"/>
            </a:pPr>
            <a:r>
              <a:rPr lang="en-US" sz="2400">
                <a:solidFill>
                  <a:srgbClr val="000000"/>
                </a:solidFill>
                <a:latin typeface="Canva Sans"/>
              </a:rPr>
              <a:t>Out of these n*z bits, the first 2z are always punctured. So we have (n-2)*z bits left.</a:t>
            </a:r>
          </a:p>
          <a:p>
            <a:pPr marL="518160" indent="-259080" lvl="1">
              <a:lnSpc>
                <a:spcPts val="3359"/>
              </a:lnSpc>
              <a:buFont typeface="Arial"/>
              <a:buChar char="•"/>
            </a:pPr>
            <a:r>
              <a:rPr lang="en-US" sz="2400">
                <a:solidFill>
                  <a:srgbClr val="000000"/>
                </a:solidFill>
                <a:latin typeface="Canva Sans"/>
              </a:rPr>
              <a:t>Suppose you want to achieve an overall code rate of x/y:</a:t>
            </a:r>
          </a:p>
          <a:p>
            <a:pPr marL="1036320" indent="-345440" lvl="2">
              <a:lnSpc>
                <a:spcPts val="3359"/>
              </a:lnSpc>
              <a:buFont typeface="Arial"/>
              <a:buChar char="⚬"/>
            </a:pPr>
            <a:r>
              <a:rPr lang="en-US" sz="2400">
                <a:solidFill>
                  <a:srgbClr val="000000"/>
                </a:solidFill>
                <a:latin typeface="Canva Sans"/>
              </a:rPr>
              <a:t>Assume that you puncture a*z bits out of the available (n-2)*z bits.</a:t>
            </a:r>
          </a:p>
          <a:p>
            <a:pPr marL="1036320" indent="-345440" lvl="2">
              <a:lnSpc>
                <a:spcPts val="3359"/>
              </a:lnSpc>
              <a:buFont typeface="Arial"/>
              <a:buChar char="⚬"/>
            </a:pPr>
            <a:r>
              <a:rPr lang="en-US" sz="2400">
                <a:solidFill>
                  <a:srgbClr val="000000"/>
                </a:solidFill>
                <a:latin typeface="Canva Sans"/>
              </a:rPr>
              <a:t>Number of message bits = (n-m) * z.</a:t>
            </a:r>
          </a:p>
          <a:p>
            <a:pPr marL="1036320" indent="-345440" lvl="2">
              <a:lnSpc>
                <a:spcPts val="3359"/>
              </a:lnSpc>
              <a:buFont typeface="Arial"/>
              <a:buChar char="⚬"/>
            </a:pPr>
            <a:r>
              <a:rPr lang="en-US" sz="2400">
                <a:solidFill>
                  <a:srgbClr val="000000"/>
                </a:solidFill>
                <a:latin typeface="Canva Sans"/>
              </a:rPr>
              <a:t>From the equation shown,  we can compute the number of parity bits required.</a:t>
            </a:r>
          </a:p>
          <a:p>
            <a:pPr marL="518160" indent="-259080" lvl="1">
              <a:lnSpc>
                <a:spcPts val="3359"/>
              </a:lnSpc>
              <a:buFont typeface="Arial"/>
              <a:buChar char="•"/>
            </a:pPr>
            <a:r>
              <a:rPr lang="en-US" sz="2400">
                <a:solidFill>
                  <a:srgbClr val="000000"/>
                </a:solidFill>
                <a:latin typeface="Canva Sans"/>
              </a:rPr>
              <a:t>So, the required size of H matrix is:</a:t>
            </a:r>
          </a:p>
          <a:p>
            <a:pPr marL="1036320" indent="-345440" lvl="2">
              <a:lnSpc>
                <a:spcPts val="3359"/>
              </a:lnSpc>
              <a:buFont typeface="Arial"/>
              <a:buChar char="⚬"/>
            </a:pPr>
            <a:r>
              <a:rPr lang="en-US" sz="2400">
                <a:solidFill>
                  <a:srgbClr val="000000"/>
                </a:solidFill>
                <a:latin typeface="Canva Sans"/>
              </a:rPr>
              <a:t>Number of rows = Number of parity bits which we get from the equation</a:t>
            </a:r>
          </a:p>
          <a:p>
            <a:pPr marL="1036320" indent="-345440" lvl="2">
              <a:lnSpc>
                <a:spcPts val="3359"/>
              </a:lnSpc>
              <a:buFont typeface="Arial"/>
              <a:buChar char="⚬"/>
            </a:pPr>
            <a:r>
              <a:rPr lang="en-US" sz="2400">
                <a:solidFill>
                  <a:srgbClr val="000000"/>
                </a:solidFill>
                <a:latin typeface="Canva Sans"/>
              </a:rPr>
              <a:t>Number of columns =  Number of columns from equation + 2.</a:t>
            </a:r>
          </a:p>
          <a:p>
            <a:pPr marL="518160" indent="-259080" lvl="1">
              <a:lnSpc>
                <a:spcPts val="3359"/>
              </a:lnSpc>
              <a:buFont typeface="Arial"/>
              <a:buChar char="•"/>
            </a:pPr>
            <a:r>
              <a:rPr lang="en-US" sz="2400">
                <a:solidFill>
                  <a:srgbClr val="000000"/>
                </a:solidFill>
                <a:latin typeface="Canva Sans"/>
              </a:rPr>
              <a:t>Let’s consider one example ahead for better understanding.</a:t>
            </a:r>
          </a:p>
          <a:p>
            <a:pPr>
              <a:lnSpc>
                <a:spcPts val="3359"/>
              </a:lnSpc>
            </a:pPr>
          </a:p>
          <a:p>
            <a:pPr>
              <a:lnSpc>
                <a:spcPts val="3359"/>
              </a:lnSpc>
            </a:pPr>
          </a:p>
          <a:p>
            <a:pPr>
              <a:lnSpc>
                <a:spcPts val="3359"/>
              </a:lnSpc>
            </a:pPr>
            <a:r>
              <a:rPr lang="en-US" sz="2400">
                <a:solidFill>
                  <a:srgbClr val="000000"/>
                </a:solidFill>
                <a:latin typeface="Canva Sans"/>
              </a:rPr>
              <a:t>             </a:t>
            </a:r>
          </a:p>
          <a:p>
            <a:pPr>
              <a:lnSpc>
                <a:spcPts val="3359"/>
              </a:lnSpc>
            </a:pPr>
          </a:p>
          <a:p>
            <a:pPr>
              <a:lnSpc>
                <a:spcPts val="3359"/>
              </a:lnSpc>
            </a:pPr>
            <a:r>
              <a:rPr lang="en-US" sz="2400">
                <a:solidFill>
                  <a:srgbClr val="000000"/>
                </a:solidFill>
                <a:latin typeface="Canva Sans"/>
              </a:rPr>
              <a:t>                 </a:t>
            </a:r>
          </a:p>
          <a:p>
            <a:pPr>
              <a:lnSpc>
                <a:spcPts val="3359"/>
              </a:lnSpc>
            </a:pPr>
          </a:p>
        </p:txBody>
      </p:sp>
      <p:sp>
        <p:nvSpPr>
          <p:cNvPr name="Freeform 9" id="9"/>
          <p:cNvSpPr/>
          <p:nvPr/>
        </p:nvSpPr>
        <p:spPr>
          <a:xfrm flipH="false" flipV="false" rot="0">
            <a:off x="181655" y="6159742"/>
            <a:ext cx="4715341" cy="1722499"/>
          </a:xfrm>
          <a:custGeom>
            <a:avLst/>
            <a:gdLst/>
            <a:ahLst/>
            <a:cxnLst/>
            <a:rect r="r" b="b" t="t" l="l"/>
            <a:pathLst>
              <a:path h="1722499" w="4715341">
                <a:moveTo>
                  <a:pt x="0" y="0"/>
                </a:moveTo>
                <a:lnTo>
                  <a:pt x="4715341" y="0"/>
                </a:lnTo>
                <a:lnTo>
                  <a:pt x="4715341" y="1722499"/>
                </a:lnTo>
                <a:lnTo>
                  <a:pt x="0" y="1722499"/>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DAGCRhjFqQo</dc:identifier>
  <dcterms:modified xsi:type="dcterms:W3CDTF">2011-08-01T06:04:30Z</dcterms:modified>
  <cp:revision>1</cp:revision>
  <dc:title>LDPC CODES</dc:title>
</cp:coreProperties>
</file>